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FF"/>
          </a:solidFill>
        </a:fill>
      </a:tcStyle>
    </a:wholeTbl>
    <a:band2H>
      <a:tcTxStyle b="def" i="def"/>
      <a:tcStyle>
        <a:tcBdr/>
        <a:fill>
          <a:solidFill>
            <a:srgbClr val="E7E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grpSp>
        <p:nvGrpSpPr>
          <p:cNvPr id="9" name="Group"/>
          <p:cNvGrpSpPr/>
          <p:nvPr/>
        </p:nvGrpSpPr>
        <p:grpSpPr>
          <a:xfrm>
            <a:off x="0" y="3902075"/>
            <a:ext cx="3400425" cy="2949575"/>
            <a:chOff x="0" y="0"/>
            <a:chExt cx="3400425" cy="2949575"/>
          </a:xfrm>
        </p:grpSpPr>
        <p:sp>
          <p:nvSpPr>
            <p:cNvPr id="2" name="Shape"/>
            <p:cNvSpPr/>
            <p:nvPr/>
          </p:nvSpPr>
          <p:spPr>
            <a:xfrm>
              <a:off x="0" y="79375"/>
              <a:ext cx="3400425"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10199"/>
                </a:gs>
                <a:gs pos="100000">
                  <a:srgbClr val="000000"/>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 name="Triangle"/>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10199"/>
                </a:gs>
                <a:gs pos="50000">
                  <a:srgbClr val="000000"/>
                </a:gs>
                <a:gs pos="100000">
                  <a:srgbClr val="010199"/>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 name="Shape"/>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10199"/>
                </a:gs>
                <a:gs pos="100000">
                  <a:srgbClr val="000000"/>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5" name="Shape"/>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10199"/>
                </a:gs>
                <a:gs pos="100000">
                  <a:srgbClr val="000000"/>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6" name="Circle"/>
            <p:cNvSpPr/>
            <p:nvPr/>
          </p:nvSpPr>
          <p:spPr>
            <a:xfrm>
              <a:off x="331787" y="517525"/>
              <a:ext cx="136526" cy="136525"/>
            </a:xfrm>
            <a:prstGeom prst="ellipse">
              <a:avLst/>
            </a:prstGeom>
            <a:gradFill flip="none" rotWithShape="1">
              <a:gsLst>
                <a:gs pos="0">
                  <a:srgbClr val="000000"/>
                </a:gs>
                <a:gs pos="100000">
                  <a:srgbClr val="010199"/>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7" name="Circle"/>
            <p:cNvSpPr/>
            <p:nvPr/>
          </p:nvSpPr>
          <p:spPr>
            <a:xfrm>
              <a:off x="2438400" y="2263775"/>
              <a:ext cx="146051" cy="146051"/>
            </a:xfrm>
            <a:prstGeom prst="ellipse">
              <a:avLst/>
            </a:prstGeom>
            <a:gradFill flip="none" rotWithShape="1">
              <a:gsLst>
                <a:gs pos="0">
                  <a:srgbClr val="000000"/>
                </a:gs>
                <a:gs pos="100000">
                  <a:srgbClr val="010199"/>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8" name="Circle"/>
            <p:cNvSpPr/>
            <p:nvPr/>
          </p:nvSpPr>
          <p:spPr>
            <a:xfrm>
              <a:off x="1255712" y="420687"/>
              <a:ext cx="192088" cy="192088"/>
            </a:xfrm>
            <a:prstGeom prst="ellipse">
              <a:avLst/>
            </a:prstGeom>
            <a:gradFill flip="none" rotWithShape="1">
              <a:gsLst>
                <a:gs pos="0">
                  <a:srgbClr val="000000"/>
                </a:gs>
                <a:gs pos="100000">
                  <a:srgbClr val="010199"/>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grpSp>
      <p:sp>
        <p:nvSpPr>
          <p:cNvPr id="10"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11"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12" name="Slide Number"/>
          <p:cNvSpPr txBox="1"/>
          <p:nvPr>
            <p:ph type="sldNum" sz="quarter" idx="2"/>
          </p:nvPr>
        </p:nvSpPr>
        <p:spPr>
          <a:xfrm>
            <a:off x="8441397" y="6248400"/>
            <a:ext cx="245404" cy="226986"/>
          </a:xfrm>
          <a:prstGeom prst="rect">
            <a:avLst/>
          </a:prstGeom>
          <a:ln w="12700">
            <a:miter lim="400000"/>
          </a:ln>
        </p:spPr>
        <p:txBody>
          <a:bodyPr wrap="none" lIns="45719" rIns="45719">
            <a:spAutoFit/>
          </a:bodyPr>
          <a:lstStyle>
            <a:lvl1pPr algn="r">
              <a:defRPr sz="1000">
                <a:solidFill>
                  <a:srgbClr val="FFFFFF"/>
                </a:solidFill>
                <a:effectLst>
                  <a:outerShdw sx="100000" sy="100000" kx="0" ky="0" algn="b" rotWithShape="0" blurRad="12700" dist="25400" dir="2700000">
                    <a:srgbClr val="010199"/>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B2B2B2"/>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
          <a:srgbClr val="FFFFCC"/>
        </a:buClr>
        <a:buSzPct val="75000"/>
        <a:buFontTx/>
        <a:buChar char="●"/>
        <a:tabLst/>
        <a:defRPr b="0" baseline="0" cap="none" i="0" spc="0" strike="noStrike" sz="3200" u="none">
          <a:solidFill>
            <a:srgbClr val="FFFFFF"/>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
          <a:srgbClr val="FFFFCC"/>
        </a:buClr>
        <a:buSzPct val="75000"/>
        <a:buFontTx/>
        <a:buChar char="●"/>
        <a:tabLst/>
        <a:defRPr b="0" baseline="0" cap="none" i="0" spc="0" strike="noStrike" sz="3200" u="none">
          <a:solidFill>
            <a:srgbClr val="FFFFFF"/>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
          <a:srgbClr val="FFFFCC"/>
        </a:buClr>
        <a:buSzPct val="75000"/>
        <a:buFontTx/>
        <a:buChar char="●"/>
        <a:tabLst/>
        <a:defRPr b="0" baseline="0" cap="none" i="0" spc="0" strike="noStrike" sz="3200" u="none">
          <a:solidFill>
            <a:srgbClr val="FFFFFF"/>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
          <a:srgbClr val="FFFFCC"/>
        </a:buClr>
        <a:buSzPct val="75000"/>
        <a:buFontTx/>
        <a:buChar char="●"/>
        <a:tabLst/>
        <a:defRPr b="0" baseline="0" cap="none" i="0" spc="0" strike="noStrike" sz="3200" u="none">
          <a:solidFill>
            <a:srgbClr val="FFFFFF"/>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
          <a:srgbClr val="FFFFCC"/>
        </a:buClr>
        <a:buSzPct val="75000"/>
        <a:buFontTx/>
        <a:buChar char="●"/>
        <a:tabLst/>
        <a:defRPr b="0" baseline="0" cap="none" i="0" spc="0" strike="noStrike" sz="3200" u="none">
          <a:solidFill>
            <a:srgbClr val="FFFFFF"/>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
          <a:srgbClr val="FFFFCC"/>
        </a:buClr>
        <a:buSzPct val="75000"/>
        <a:buFont typeface="Wingdings"/>
        <a:buChar char=""/>
        <a:tabLst/>
        <a:defRPr b="0" baseline="0" cap="none" i="0" spc="0" strike="noStrike" sz="3200" u="none">
          <a:solidFill>
            <a:srgbClr val="FFFFFF"/>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
          <a:srgbClr val="FFFFCC"/>
        </a:buClr>
        <a:buSzPct val="75000"/>
        <a:buFont typeface="Wingdings"/>
        <a:buChar char=""/>
        <a:tabLst/>
        <a:defRPr b="0" baseline="0" cap="none" i="0" spc="0" strike="noStrike" sz="3200" u="none">
          <a:solidFill>
            <a:srgbClr val="FFFFFF"/>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
          <a:srgbClr val="FFFFCC"/>
        </a:buClr>
        <a:buSzPct val="75000"/>
        <a:buFont typeface="Wingdings"/>
        <a:buChar char=""/>
        <a:tabLst/>
        <a:defRPr b="0" baseline="0" cap="none" i="0" spc="0" strike="noStrike" sz="3200" u="none">
          <a:solidFill>
            <a:srgbClr val="FFFFFF"/>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
          <a:srgbClr val="FFFFCC"/>
        </a:buClr>
        <a:buSzPct val="75000"/>
        <a:buFont typeface="Wingdings"/>
        <a:buChar char=""/>
        <a:tabLst/>
        <a:defRPr b="0" baseline="0" cap="none" i="0" spc="0" strike="noStrike" sz="3200" u="none">
          <a:solidFill>
            <a:srgbClr val="FFFFFF"/>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effectLst>
            <a:outerShdw sx="100000" sy="100000" kx="0" ky="0" algn="b" rotWithShape="0" blurRad="12700" dist="25400" dir="2700000">
              <a:srgbClr val="010199"/>
            </a:outerShdw>
          </a:effectLst>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8.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10.jpeg"/><Relationship Id="rId4" Type="http://schemas.openxmlformats.org/officeDocument/2006/relationships/image" Target="../media/image2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 name="newzealand01_1024x768" descr="newzealand01_1024x768"/>
          <p:cNvPicPr>
            <a:picLocks noChangeAspect="1"/>
          </p:cNvPicPr>
          <p:nvPr/>
        </p:nvPicPr>
        <p:blipFill>
          <a:blip r:embed="rId2">
            <a:extLst/>
          </a:blip>
          <a:stretch>
            <a:fillRect/>
          </a:stretch>
        </p:blipFill>
        <p:spPr>
          <a:xfrm>
            <a:off x="0" y="0"/>
            <a:ext cx="9372600" cy="7191375"/>
          </a:xfrm>
          <a:prstGeom prst="rect">
            <a:avLst/>
          </a:prstGeom>
          <a:ln w="12700">
            <a:miter lim="400000"/>
          </a:ln>
        </p:spPr>
      </p:pic>
      <p:sp>
        <p:nvSpPr>
          <p:cNvPr id="36" name="Text"/>
          <p:cNvSpPr txBox="1"/>
          <p:nvPr/>
        </p:nvSpPr>
        <p:spPr>
          <a:xfrm>
            <a:off x="45719" y="0"/>
            <a:ext cx="8290561" cy="828040"/>
          </a:xfrm>
          <a:prstGeom prst="rect">
            <a:avLst/>
          </a:prstGeom>
          <a:ln w="12700">
            <a:miter lim="400000"/>
          </a:ln>
        </p:spPr>
        <p:txBody>
          <a:bodyPr lIns="45719" rIns="45719">
            <a:spAutoFit/>
          </a:bodyPr>
          <a:lstStyle/>
          <a:p>
            <a:pPr>
              <a:spcBef>
                <a:spcPts val="2800"/>
              </a:spcBef>
              <a:defRPr sz="4800">
                <a:latin typeface="ChopinScript"/>
                <a:ea typeface="ChopinScript"/>
                <a:cs typeface="ChopinScript"/>
                <a:sym typeface="ChopinScript"/>
              </a:defRPr>
            </a:pPr>
          </a:p>
        </p:txBody>
      </p:sp>
      <p:sp>
        <p:nvSpPr>
          <p:cNvPr id="37" name="RUNGTA COLLEGE OF DENTAL SCIENCES AND RESEARCH"/>
          <p:cNvSpPr txBox="1"/>
          <p:nvPr>
            <p:ph type="title" idx="4294967295"/>
          </p:nvPr>
        </p:nvSpPr>
        <p:spPr>
          <a:xfrm>
            <a:off x="800100" y="629168"/>
            <a:ext cx="7772400" cy="1555751"/>
          </a:xfrm>
          <a:prstGeom prst="rect">
            <a:avLst/>
          </a:prstGeom>
        </p:spPr>
        <p:txBody>
          <a:bodyPr>
            <a:normAutofit fontScale="100000" lnSpcReduction="0"/>
          </a:bodyPr>
          <a:lstStyle/>
          <a:p>
            <a:pPr>
              <a:defRPr sz="2800">
                <a:effectLst>
                  <a:outerShdw sx="100000" sy="100000" kx="0" ky="0" algn="b" rotWithShape="0" blurRad="12700" dist="25400" dir="2700000">
                    <a:srgbClr val="FFFFFF"/>
                  </a:outerShdw>
                </a:effectLst>
              </a:defRPr>
            </a:pPr>
            <a:r>
              <a:t>RUNGTA COLLEGE OF DENTAL </a:t>
            </a:r>
            <a:r>
              <a:rPr>
                <a:solidFill>
                  <a:srgbClr val="DDDDDD"/>
                </a:solidFill>
              </a:rPr>
              <a:t>SCIENCES</a:t>
            </a:r>
            <a:r>
              <a:t> AND RESEARCH </a:t>
            </a:r>
          </a:p>
        </p:txBody>
      </p:sp>
      <p:sp>
        <p:nvSpPr>
          <p:cNvPr id="38" name="GOOD MORNING"/>
          <p:cNvSpPr txBox="1"/>
          <p:nvPr/>
        </p:nvSpPr>
        <p:spPr>
          <a:xfrm>
            <a:off x="2964210" y="2788108"/>
            <a:ext cx="3215579" cy="5107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GOOD MORNING</a:t>
            </a:r>
          </a:p>
        </p:txBody>
      </p:sp>
      <p:sp>
        <p:nvSpPr>
          <p:cNvPr id="39" name="DEPARTMENT OF PROSTHODONTICS"/>
          <p:cNvSpPr txBox="1"/>
          <p:nvPr/>
        </p:nvSpPr>
        <p:spPr>
          <a:xfrm>
            <a:off x="1796048" y="4855794"/>
            <a:ext cx="6427622" cy="47433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600"/>
            </a:lvl1pPr>
          </a:lstStyle>
          <a:p>
            <a:pPr/>
            <a:r>
              <a:t>DEPARTMENT OF PROSTHODONTICS</a:t>
            </a:r>
          </a:p>
        </p:txBody>
      </p:sp>
      <p:sp>
        <p:nvSpPr>
          <p:cNvPr id="40" name="PRESENTED BY RUCHA KASHYAP"/>
          <p:cNvSpPr txBox="1"/>
          <p:nvPr/>
        </p:nvSpPr>
        <p:spPr>
          <a:xfrm>
            <a:off x="3104360" y="5602243"/>
            <a:ext cx="3439082" cy="31339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PRESENTED BY RUCHA KASHYAP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ignificant alv bone loss ridge augmentation&amp; minimum preparation bridge"/>
          <p:cNvSpPr txBox="1"/>
          <p:nvPr>
            <p:ph type="title" idx="4294967295"/>
          </p:nvPr>
        </p:nvSpPr>
        <p:spPr>
          <a:xfrm>
            <a:off x="762000" y="0"/>
            <a:ext cx="7772400" cy="1371600"/>
          </a:xfrm>
          <a:prstGeom prst="rect">
            <a:avLst/>
          </a:prstGeom>
        </p:spPr>
        <p:txBody>
          <a:bodyPr>
            <a:normAutofit fontScale="100000" lnSpcReduction="0"/>
          </a:bodyPr>
          <a:lstStyle/>
          <a:p>
            <a:pPr>
              <a:defRPr sz="2400"/>
            </a:pPr>
            <a:r>
              <a:t>Significant alv bone loss</a:t>
            </a:r>
            <a:br/>
            <a:r>
              <a:t>ridge augmentation&amp; minimum preparation bridge</a:t>
            </a:r>
          </a:p>
        </p:txBody>
      </p:sp>
      <p:pic>
        <p:nvPicPr>
          <p:cNvPr id="64" name="image.png" descr="image.png"/>
          <p:cNvPicPr>
            <a:picLocks noChangeAspect="1"/>
          </p:cNvPicPr>
          <p:nvPr/>
        </p:nvPicPr>
        <p:blipFill>
          <a:blip r:embed="rId2">
            <a:extLst/>
          </a:blip>
          <a:stretch>
            <a:fillRect/>
          </a:stretch>
        </p:blipFill>
        <p:spPr>
          <a:xfrm>
            <a:off x="1905000" y="1371600"/>
            <a:ext cx="2362200" cy="5105400"/>
          </a:xfrm>
          <a:prstGeom prst="rect">
            <a:avLst/>
          </a:prstGeom>
          <a:ln w="12700">
            <a:miter lim="400000"/>
          </a:ln>
        </p:spPr>
      </p:pic>
      <p:pic>
        <p:nvPicPr>
          <p:cNvPr id="65" name="image.png" descr="image.png"/>
          <p:cNvPicPr>
            <a:picLocks noChangeAspect="1"/>
          </p:cNvPicPr>
          <p:nvPr/>
        </p:nvPicPr>
        <p:blipFill>
          <a:blip r:embed="rId3">
            <a:extLst/>
          </a:blip>
          <a:stretch>
            <a:fillRect/>
          </a:stretch>
        </p:blipFill>
        <p:spPr>
          <a:xfrm>
            <a:off x="4800600" y="1295400"/>
            <a:ext cx="2527300" cy="5181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Unfavourable angulation of teeth"/>
          <p:cNvSpPr txBox="1"/>
          <p:nvPr>
            <p:ph type="body" sz="quarter" idx="4294967295"/>
          </p:nvPr>
        </p:nvSpPr>
        <p:spPr>
          <a:xfrm>
            <a:off x="533400" y="304800"/>
            <a:ext cx="7772400" cy="685800"/>
          </a:xfrm>
          <a:prstGeom prst="rect">
            <a:avLst/>
          </a:prstGeom>
        </p:spPr>
        <p:txBody>
          <a:bodyPr>
            <a:normAutofit fontScale="100000" lnSpcReduction="0"/>
          </a:bodyPr>
          <a:lstStyle>
            <a:lvl1pPr algn="ctr">
              <a:spcBef>
                <a:spcPts val="500"/>
              </a:spcBef>
              <a:buSzTx/>
              <a:buFont typeface="Wingdings"/>
              <a:buNone/>
              <a:defRPr sz="2400">
                <a:solidFill>
                  <a:schemeClr val="accent1"/>
                </a:solidFill>
              </a:defRPr>
            </a:lvl1pPr>
          </a:lstStyle>
          <a:p>
            <a:pPr/>
            <a:r>
              <a:t>Unfavourable angulation of teeth</a:t>
            </a:r>
          </a:p>
        </p:txBody>
      </p:sp>
      <p:pic>
        <p:nvPicPr>
          <p:cNvPr id="68" name="image.png" descr="image.png"/>
          <p:cNvPicPr>
            <a:picLocks noChangeAspect="1"/>
          </p:cNvPicPr>
          <p:nvPr/>
        </p:nvPicPr>
        <p:blipFill>
          <a:blip r:embed="rId2">
            <a:extLst/>
          </a:blip>
          <a:stretch>
            <a:fillRect/>
          </a:stretch>
        </p:blipFill>
        <p:spPr>
          <a:xfrm>
            <a:off x="3200400" y="1219200"/>
            <a:ext cx="2790825" cy="4914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Contraindications to bridge prosthesis :…"/>
          <p:cNvSpPr txBox="1"/>
          <p:nvPr/>
        </p:nvSpPr>
        <p:spPr>
          <a:xfrm>
            <a:off x="350520" y="228600"/>
            <a:ext cx="8747760" cy="55924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400">
                <a:solidFill>
                  <a:schemeClr val="accent1"/>
                </a:solidFill>
                <a:latin typeface="+mn-lt"/>
                <a:ea typeface="+mn-ea"/>
                <a:cs typeface="+mn-cs"/>
                <a:sym typeface="Times New Roman"/>
              </a:defRPr>
            </a:pPr>
            <a:r>
              <a:t>Contraindications to bridge prosthesis</a:t>
            </a:r>
            <a:r>
              <a:rPr sz="1800">
                <a:solidFill>
                  <a:srgbClr val="FFFFFF"/>
                </a:solidFill>
              </a:rPr>
              <a:t> : </a:t>
            </a:r>
            <a:endParaRPr>
              <a:solidFill>
                <a:srgbClr val="FFFFFF"/>
              </a:solidFill>
            </a:endParaRPr>
          </a:p>
          <a:p>
            <a:pPr algn="just">
              <a:defRPr b="1" sz="1600">
                <a:solidFill>
                  <a:srgbClr val="FFFFFF"/>
                </a:solidFill>
                <a:latin typeface="+mn-lt"/>
                <a:ea typeface="+mn-ea"/>
                <a:cs typeface="+mn-cs"/>
                <a:sym typeface="Times New Roman"/>
              </a:defRPr>
            </a:pPr>
          </a:p>
          <a:p>
            <a:pPr algn="just">
              <a:defRPr b="1" sz="2000">
                <a:solidFill>
                  <a:schemeClr val="accent1"/>
                </a:solidFill>
                <a:latin typeface="+mn-lt"/>
                <a:ea typeface="+mn-ea"/>
                <a:cs typeface="+mn-cs"/>
                <a:sym typeface="Times New Roman"/>
              </a:defRPr>
            </a:pPr>
            <a:r>
              <a:t>GENERAL FACTORS</a:t>
            </a:r>
            <a:r>
              <a:rPr sz="1800"/>
              <a:t> </a:t>
            </a:r>
            <a:r>
              <a:rPr sz="1800">
                <a:solidFill>
                  <a:srgbClr val="FFFFFF"/>
                </a:solidFill>
              </a:rPr>
              <a:t>: </a:t>
            </a:r>
            <a:endParaRPr>
              <a:solidFill>
                <a:srgbClr val="FFFFFF"/>
              </a:solidFill>
            </a:endParaRPr>
          </a:p>
          <a:p>
            <a:pPr algn="just">
              <a:defRPr>
                <a:solidFill>
                  <a:srgbClr val="FFFFFF"/>
                </a:solidFill>
                <a:latin typeface="+mn-lt"/>
                <a:ea typeface="+mn-ea"/>
                <a:cs typeface="+mn-cs"/>
                <a:sym typeface="Times New Roman"/>
              </a:defRPr>
            </a:pPr>
          </a:p>
          <a:p>
            <a:pPr lvl="1" marL="457200" indent="0" algn="just">
              <a:buSzPct val="100000"/>
              <a:buChar char="•"/>
              <a:defRPr b="1" sz="2000">
                <a:solidFill>
                  <a:srgbClr val="FFFFFF"/>
                </a:solidFill>
                <a:latin typeface="+mn-lt"/>
                <a:ea typeface="+mn-ea"/>
                <a:cs typeface="+mn-cs"/>
                <a:sym typeface="Times New Roman"/>
              </a:defRPr>
            </a:pPr>
            <a:r>
              <a:t>  Inability of patient to cooperate : </a:t>
            </a:r>
            <a:endParaRPr>
              <a:solidFill>
                <a:srgbClr val="FF66FF"/>
              </a:solidFill>
            </a:endParaRPr>
          </a:p>
          <a:p>
            <a:pPr lvl="1" algn="just">
              <a:defRPr b="1" sz="2000">
                <a:solidFill>
                  <a:srgbClr val="FFFFFF"/>
                </a:solidFill>
                <a:latin typeface="+mn-lt"/>
                <a:ea typeface="+mn-ea"/>
                <a:cs typeface="+mn-cs"/>
                <a:sym typeface="Times New Roman"/>
              </a:defRPr>
            </a:pPr>
            <a:r>
              <a:t>	</a:t>
            </a:r>
            <a:r>
              <a:rPr b="0"/>
              <a:t> psychological and medical</a:t>
            </a:r>
          </a:p>
          <a:p>
            <a:pPr lvl="1" marL="457200" indent="0" algn="just">
              <a:buSzPct val="100000"/>
              <a:buChar char="•"/>
              <a:defRPr b="1" sz="2000">
                <a:solidFill>
                  <a:srgbClr val="FFFFFF"/>
                </a:solidFill>
                <a:latin typeface="+mn-lt"/>
                <a:ea typeface="+mn-ea"/>
                <a:cs typeface="+mn-cs"/>
                <a:sym typeface="Times New Roman"/>
              </a:defRPr>
            </a:pPr>
          </a:p>
          <a:p>
            <a:pPr lvl="1" marL="457200" indent="0" algn="just">
              <a:buSzPct val="100000"/>
              <a:buChar char="•"/>
              <a:defRPr b="1" sz="2000">
                <a:solidFill>
                  <a:srgbClr val="FFFFFF"/>
                </a:solidFill>
                <a:latin typeface="+mn-lt"/>
                <a:ea typeface="+mn-ea"/>
                <a:cs typeface="+mn-cs"/>
                <a:sym typeface="Times New Roman"/>
              </a:defRPr>
            </a:pPr>
            <a:r>
              <a:t>  Age of patient : </a:t>
            </a:r>
          </a:p>
          <a:p>
            <a:pPr algn="just">
              <a:defRPr sz="2000">
                <a:solidFill>
                  <a:srgbClr val="FFFFFF"/>
                </a:solidFill>
                <a:latin typeface="+mn-lt"/>
                <a:ea typeface="+mn-ea"/>
                <a:cs typeface="+mn-cs"/>
                <a:sym typeface="Times New Roman"/>
              </a:defRPr>
            </a:pPr>
            <a:r>
              <a:t>	 the young or the very old </a:t>
            </a:r>
          </a:p>
          <a:p>
            <a:pPr algn="just">
              <a:buSzPct val="100000"/>
              <a:buChar char="•"/>
              <a:defRPr sz="2000">
                <a:solidFill>
                  <a:srgbClr val="FFFFFF"/>
                </a:solidFill>
                <a:latin typeface="+mn-lt"/>
                <a:ea typeface="+mn-ea"/>
                <a:cs typeface="+mn-cs"/>
                <a:sym typeface="Times New Roman"/>
              </a:defRPr>
            </a:pPr>
          </a:p>
          <a:p>
            <a:pPr lvl="1" marL="457200" indent="0" algn="just">
              <a:buSzPct val="100000"/>
              <a:buChar char="•"/>
              <a:defRPr b="1" sz="2000">
                <a:solidFill>
                  <a:srgbClr val="FFFFFF"/>
                </a:solidFill>
                <a:latin typeface="+mn-lt"/>
                <a:ea typeface="+mn-ea"/>
                <a:cs typeface="+mn-cs"/>
                <a:sym typeface="Times New Roman"/>
              </a:defRPr>
            </a:pPr>
            <a:r>
              <a:t>  Length of clinical crown</a:t>
            </a:r>
            <a:r>
              <a:rPr b="0"/>
              <a:t> :</a:t>
            </a:r>
          </a:p>
          <a:p>
            <a:pPr lvl="1" algn="just">
              <a:defRPr sz="2000">
                <a:solidFill>
                  <a:srgbClr val="FFFFFF"/>
                </a:solidFill>
                <a:latin typeface="+mn-lt"/>
                <a:ea typeface="+mn-ea"/>
                <a:cs typeface="+mn-cs"/>
                <a:sym typeface="Times New Roman"/>
              </a:defRPr>
            </a:pPr>
            <a:r>
              <a:t>	younger patient </a:t>
            </a:r>
          </a:p>
          <a:p>
            <a:pPr lvl="1" algn="just">
              <a:defRPr sz="2000">
                <a:solidFill>
                  <a:srgbClr val="FFFFFF"/>
                </a:solidFill>
                <a:latin typeface="+mn-lt"/>
                <a:ea typeface="+mn-ea"/>
                <a:cs typeface="+mn-cs"/>
                <a:sym typeface="Times New Roman"/>
              </a:defRPr>
            </a:pPr>
            <a:r>
              <a:t>	chamfer rather than a feather finishing margin</a:t>
            </a:r>
          </a:p>
          <a:p>
            <a:pPr lvl="1" algn="just">
              <a:defRPr sz="2000">
                <a:solidFill>
                  <a:srgbClr val="FFFFFF"/>
                </a:solidFill>
                <a:latin typeface="+mn-lt"/>
                <a:ea typeface="+mn-ea"/>
                <a:cs typeface="+mn-cs"/>
                <a:sym typeface="Times New Roman"/>
              </a:defRPr>
            </a:pPr>
            <a:r>
              <a:t>	main cause of the high failure rate (&lt; 21 years) </a:t>
            </a:r>
          </a:p>
          <a:p>
            <a:pPr lvl="1" marL="457200" indent="0" algn="just">
              <a:buSzPct val="100000"/>
              <a:buChar char="•"/>
              <a:defRPr sz="2000">
                <a:solidFill>
                  <a:srgbClr val="FFFFFF"/>
                </a:solidFill>
                <a:latin typeface="+mn-lt"/>
                <a:ea typeface="+mn-ea"/>
                <a:cs typeface="+mn-cs"/>
                <a:sym typeface="Times New Roman"/>
              </a:defRPr>
            </a:pPr>
          </a:p>
          <a:p>
            <a:pPr lvl="1" marL="457200" indent="0" algn="just">
              <a:buSzPct val="100000"/>
              <a:buChar char="•"/>
              <a:defRPr b="1" sz="2000">
                <a:solidFill>
                  <a:srgbClr val="FFFFFF"/>
                </a:solidFill>
                <a:latin typeface="+mn-lt"/>
                <a:ea typeface="+mn-ea"/>
                <a:cs typeface="+mn-cs"/>
                <a:sym typeface="Times New Roman"/>
              </a:defRPr>
            </a:pPr>
            <a:r>
              <a:t>  Caries rate</a:t>
            </a:r>
            <a:r>
              <a:rPr b="0"/>
              <a:t> : </a:t>
            </a:r>
          </a:p>
          <a:p>
            <a:pPr lvl="1" algn="just">
              <a:defRPr sz="2000">
                <a:solidFill>
                  <a:srgbClr val="FFFFFF"/>
                </a:solidFill>
                <a:latin typeface="+mn-lt"/>
                <a:ea typeface="+mn-ea"/>
                <a:cs typeface="+mn-cs"/>
                <a:sym typeface="Times New Roman"/>
              </a:defRPr>
            </a:pPr>
            <a:r>
              <a:t>	highest(&lt; 21), falls by 35</a:t>
            </a:r>
          </a:p>
          <a:p>
            <a:pPr lvl="1" algn="just">
              <a:defRPr sz="2000">
                <a:solidFill>
                  <a:srgbClr val="FFFFFF"/>
                </a:solidFill>
                <a:latin typeface="+mn-lt"/>
                <a:ea typeface="+mn-ea"/>
                <a:cs typeface="+mn-cs"/>
                <a:sym typeface="Times New Roman"/>
              </a:defRPr>
            </a:pPr>
            <a:r>
              <a:t>	the high failure rate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 name="GINGIVAL AND PERIODONTAL CONSIDERATIONS :…"/>
          <p:cNvSpPr txBox="1"/>
          <p:nvPr/>
        </p:nvSpPr>
        <p:spPr>
          <a:xfrm>
            <a:off x="426719" y="228600"/>
            <a:ext cx="8138161" cy="52325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600">
                <a:solidFill>
                  <a:srgbClr val="FFFFFF"/>
                </a:solidFill>
                <a:latin typeface="+mn-lt"/>
                <a:ea typeface="+mn-ea"/>
                <a:cs typeface="+mn-cs"/>
                <a:sym typeface="Times New Roman"/>
              </a:defRPr>
            </a:pPr>
            <a:r>
              <a:t>  </a:t>
            </a:r>
          </a:p>
          <a:p>
            <a:pPr algn="just">
              <a:defRPr b="1" sz="2400">
                <a:solidFill>
                  <a:schemeClr val="accent1"/>
                </a:solidFill>
                <a:latin typeface="+mn-lt"/>
                <a:ea typeface="+mn-ea"/>
                <a:cs typeface="+mn-cs"/>
                <a:sym typeface="Times New Roman"/>
              </a:defRPr>
            </a:pPr>
            <a:r>
              <a:t>GINGIVAL AND PERIODONTAL CONSIDERATIONS : </a:t>
            </a:r>
          </a:p>
          <a:p>
            <a:pPr algn="just">
              <a:defRPr sz="2400">
                <a:solidFill>
                  <a:schemeClr val="accent1"/>
                </a:solidFill>
                <a:latin typeface="+mn-lt"/>
                <a:ea typeface="+mn-ea"/>
                <a:cs typeface="+mn-cs"/>
                <a:sym typeface="Times New Roman"/>
              </a:defRPr>
            </a:pPr>
          </a:p>
          <a:p>
            <a:pPr algn="just">
              <a:defRPr b="1" sz="2400">
                <a:solidFill>
                  <a:srgbClr val="FFFFFF"/>
                </a:solidFill>
                <a:latin typeface="+mn-lt"/>
                <a:ea typeface="+mn-ea"/>
                <a:cs typeface="+mn-cs"/>
                <a:sym typeface="Times New Roman"/>
              </a:defRPr>
            </a:pPr>
            <a:r>
              <a:t>Gingival hyperplasia</a:t>
            </a:r>
            <a:r>
              <a:rPr b="0"/>
              <a:t> : </a:t>
            </a:r>
            <a:r>
              <a:rPr b="0" sz="1600"/>
              <a:t> </a:t>
            </a:r>
            <a:r>
              <a:rPr b="0"/>
              <a:t>proliferation of the gingival tissues 			         around the bridge </a:t>
            </a:r>
          </a:p>
          <a:p>
            <a:pPr algn="just">
              <a:defRPr b="1" sz="2400">
                <a:solidFill>
                  <a:srgbClr val="FFFFFF"/>
                </a:solidFill>
                <a:latin typeface="+mn-lt"/>
                <a:ea typeface="+mn-ea"/>
                <a:cs typeface="+mn-cs"/>
                <a:sym typeface="Times New Roman"/>
              </a:defRPr>
            </a:pPr>
          </a:p>
          <a:p>
            <a:pPr algn="just">
              <a:defRPr b="1" sz="2400">
                <a:solidFill>
                  <a:srgbClr val="FFFFFF"/>
                </a:solidFill>
                <a:latin typeface="+mn-lt"/>
                <a:ea typeface="+mn-ea"/>
                <a:cs typeface="+mn-cs"/>
                <a:sym typeface="Times New Roman"/>
              </a:defRPr>
            </a:pPr>
            <a:r>
              <a:t>Severe marginal gingivitis : </a:t>
            </a:r>
          </a:p>
          <a:p>
            <a:pPr algn="just">
              <a:defRPr b="1" sz="2400">
                <a:solidFill>
                  <a:srgbClr val="FFFFFF"/>
                </a:solidFill>
                <a:latin typeface="+mn-lt"/>
                <a:ea typeface="+mn-ea"/>
                <a:cs typeface="+mn-cs"/>
                <a:sym typeface="Times New Roman"/>
              </a:defRPr>
            </a:pPr>
            <a:r>
              <a:t>	</a:t>
            </a:r>
            <a:r>
              <a:rPr b="0"/>
              <a:t>Any prosthesis is liable to increase plaque formation	aggravate any gingivitis</a:t>
            </a:r>
          </a:p>
          <a:p>
            <a:pPr algn="just">
              <a:defRPr sz="2400">
                <a:solidFill>
                  <a:srgbClr val="FFFFFF"/>
                </a:solidFill>
                <a:latin typeface="+mn-lt"/>
                <a:ea typeface="+mn-ea"/>
                <a:cs typeface="+mn-cs"/>
                <a:sym typeface="Times New Roman"/>
              </a:defRPr>
            </a:pPr>
            <a:r>
              <a:t>	the finishing margins at least 1- 1.5 mm clear</a:t>
            </a:r>
          </a:p>
          <a:p>
            <a:pPr algn="just">
              <a:defRPr sz="2400">
                <a:solidFill>
                  <a:srgbClr val="FFFFFF"/>
                </a:solidFill>
                <a:latin typeface="+mn-lt"/>
                <a:ea typeface="+mn-ea"/>
                <a:cs typeface="+mn-cs"/>
                <a:sym typeface="Times New Roman"/>
              </a:defRPr>
            </a:pPr>
          </a:p>
          <a:p>
            <a:pPr algn="just">
              <a:defRPr b="1" sz="2400">
                <a:solidFill>
                  <a:srgbClr val="FFFFFF"/>
                </a:solidFill>
                <a:latin typeface="+mn-lt"/>
                <a:ea typeface="+mn-ea"/>
                <a:cs typeface="+mn-cs"/>
                <a:sym typeface="Times New Roman"/>
              </a:defRPr>
            </a:pPr>
            <a:r>
              <a:t>Advanced periodontal disease : </a:t>
            </a:r>
          </a:p>
          <a:p>
            <a:pPr algn="just">
              <a:defRPr b="1" sz="2400">
                <a:solidFill>
                  <a:srgbClr val="FFFFFF"/>
                </a:solidFill>
                <a:latin typeface="+mn-lt"/>
                <a:ea typeface="+mn-ea"/>
                <a:cs typeface="+mn-cs"/>
                <a:sym typeface="Times New Roman"/>
              </a:defRPr>
            </a:pPr>
            <a:r>
              <a:t>	</a:t>
            </a:r>
            <a:r>
              <a:rPr b="0"/>
              <a:t>prognosis of the remaining teeth is obviously poor</a:t>
            </a:r>
            <a:r>
              <a:rPr b="0" sz="1600"/>
              <a:t>  </a:t>
            </a:r>
            <a:endParaRPr sz="1600"/>
          </a:p>
          <a:p>
            <a:pPr>
              <a:defRPr sz="2800">
                <a:solidFill>
                  <a:srgbClr val="FFFFFF"/>
                </a:solidFill>
                <a:latin typeface="+mn-lt"/>
                <a:ea typeface="+mn-ea"/>
                <a:cs typeface="+mn-cs"/>
                <a:sym typeface="Times New Roman"/>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Local factors contraindicating a bridge…"/>
          <p:cNvSpPr txBox="1"/>
          <p:nvPr>
            <p:ph type="body" idx="4294967295"/>
          </p:nvPr>
        </p:nvSpPr>
        <p:spPr>
          <a:xfrm>
            <a:off x="304800" y="533400"/>
            <a:ext cx="8305800" cy="6096000"/>
          </a:xfrm>
          <a:prstGeom prst="rect">
            <a:avLst/>
          </a:prstGeom>
        </p:spPr>
        <p:txBody>
          <a:bodyPr>
            <a:normAutofit fontScale="100000" lnSpcReduction="0"/>
          </a:bodyPr>
          <a:lstStyle/>
          <a:p>
            <a:pPr>
              <a:spcBef>
                <a:spcPts val="400"/>
              </a:spcBef>
              <a:buSzTx/>
              <a:buFont typeface="Wingdings"/>
              <a:buNone/>
              <a:defRPr sz="2000">
                <a:solidFill>
                  <a:schemeClr val="accent1"/>
                </a:solidFill>
              </a:defRPr>
            </a:pPr>
            <a:r>
              <a:t>Local factors contraindicating a bridge</a:t>
            </a:r>
          </a:p>
          <a:p>
            <a:pPr>
              <a:spcBef>
                <a:spcPts val="400"/>
              </a:spcBef>
              <a:buSzTx/>
              <a:buFont typeface="Wingdings"/>
              <a:buNone/>
              <a:defRPr sz="1800"/>
            </a:pPr>
            <a:r>
              <a:t>	</a:t>
            </a:r>
          </a:p>
          <a:p>
            <a:pPr>
              <a:spcBef>
                <a:spcPts val="400"/>
              </a:spcBef>
              <a:buSzTx/>
              <a:buFont typeface="Wingdings"/>
              <a:buNone/>
              <a:defRPr sz="1800">
                <a:solidFill>
                  <a:schemeClr val="accent1"/>
                </a:solidFill>
              </a:defRPr>
            </a:pPr>
            <a:r>
              <a:t>Prognosis of Abutment Teeth</a:t>
            </a:r>
          </a:p>
          <a:p>
            <a:pPr>
              <a:spcBef>
                <a:spcPts val="400"/>
              </a:spcBef>
              <a:buSzTx/>
              <a:buFont typeface="Wingdings"/>
              <a:buNone/>
              <a:defRPr sz="1800"/>
            </a:pPr>
            <a:r>
              <a:t>	Malformed dentin</a:t>
            </a:r>
          </a:p>
          <a:p>
            <a:pPr>
              <a:spcBef>
                <a:spcPts val="400"/>
              </a:spcBef>
              <a:buSzTx/>
              <a:buFont typeface="Wingdings"/>
              <a:buNone/>
              <a:defRPr sz="1800"/>
            </a:pPr>
            <a:r>
              <a:t>	Extent and position of caries</a:t>
            </a:r>
          </a:p>
          <a:p>
            <a:pPr>
              <a:spcBef>
                <a:spcPts val="400"/>
              </a:spcBef>
              <a:buSzTx/>
              <a:buFont typeface="Wingdings"/>
              <a:buNone/>
              <a:defRPr sz="1800"/>
            </a:pPr>
            <a:r>
              <a:t>	Deep sub-gingival caries</a:t>
            </a:r>
          </a:p>
          <a:p>
            <a:pPr>
              <a:spcBef>
                <a:spcPts val="400"/>
              </a:spcBef>
              <a:buSzTx/>
              <a:buFont typeface="Wingdings"/>
              <a:buNone/>
              <a:defRPr sz="1800"/>
            </a:pPr>
            <a:r>
              <a:t>	Periapical infection</a:t>
            </a:r>
          </a:p>
          <a:p>
            <a:pPr>
              <a:spcBef>
                <a:spcPts val="400"/>
              </a:spcBef>
              <a:buSzTx/>
              <a:buFont typeface="Wingdings"/>
              <a:buNone/>
              <a:defRPr sz="1800"/>
            </a:pPr>
            <a:r>
              <a:t>	Effective root surface</a:t>
            </a:r>
          </a:p>
          <a:p>
            <a:pPr>
              <a:spcBef>
                <a:spcPts val="400"/>
              </a:spcBef>
              <a:buSzTx/>
              <a:buFont typeface="Wingdings"/>
              <a:buNone/>
              <a:defRPr sz="1800"/>
            </a:pPr>
            <a:r>
              <a:t>	Periodontal condition</a:t>
            </a:r>
          </a:p>
          <a:p>
            <a:pPr>
              <a:buSzTx/>
              <a:buFont typeface="Wingdings"/>
              <a:buNone/>
              <a:defRPr sz="1800"/>
            </a:pPr>
          </a:p>
          <a:p>
            <a:pPr>
              <a:spcBef>
                <a:spcPts val="400"/>
              </a:spcBef>
              <a:buSzTx/>
              <a:buFont typeface="Wingdings"/>
              <a:buNone/>
              <a:defRPr sz="1800">
                <a:solidFill>
                  <a:schemeClr val="accent1"/>
                </a:solidFill>
              </a:defRPr>
            </a:pPr>
            <a:r>
              <a:t>Longer span - Ante’s law</a:t>
            </a:r>
          </a:p>
          <a:p>
            <a:pPr>
              <a:buSzTx/>
              <a:buFont typeface="Wingdings"/>
              <a:buNone/>
              <a:defRPr sz="1800">
                <a:solidFill>
                  <a:schemeClr val="accent1"/>
                </a:solidFill>
              </a:defRPr>
            </a:pPr>
          </a:p>
          <a:p>
            <a:pPr>
              <a:spcBef>
                <a:spcPts val="400"/>
              </a:spcBef>
              <a:buSzTx/>
              <a:buFont typeface="Wingdings"/>
              <a:buNone/>
              <a:defRPr sz="1800">
                <a:solidFill>
                  <a:schemeClr val="accent1"/>
                </a:solidFill>
              </a:defRPr>
            </a:pPr>
            <a:r>
              <a:t>Possibility of further loss in same arch</a:t>
            </a:r>
          </a:p>
          <a:p>
            <a:pPr>
              <a:buSzTx/>
              <a:buFont typeface="Wingdings"/>
              <a:buNone/>
              <a:defRPr sz="1800">
                <a:solidFill>
                  <a:schemeClr val="accent1"/>
                </a:solidFill>
              </a:defRPr>
            </a:pPr>
          </a:p>
          <a:p>
            <a:pPr>
              <a:spcBef>
                <a:spcPts val="400"/>
              </a:spcBef>
              <a:buSzTx/>
              <a:buFont typeface="Wingdings"/>
              <a:buNone/>
              <a:defRPr sz="1800">
                <a:solidFill>
                  <a:schemeClr val="accent1"/>
                </a:solidFill>
              </a:defRPr>
            </a:pPr>
            <a:r>
              <a:t>Ridge form and tissue loss</a:t>
            </a:r>
          </a:p>
          <a:p>
            <a:pPr>
              <a:spcBef>
                <a:spcPts val="400"/>
              </a:spcBef>
              <a:buSzTx/>
              <a:buFont typeface="Wingdings"/>
              <a:buNone/>
              <a:defRPr sz="1800"/>
            </a:pPr>
            <a:r>
              <a:t>	Removable precision retained prosthesis</a:t>
            </a:r>
          </a:p>
          <a:p>
            <a:pPr>
              <a:buSzTx/>
              <a:buFont typeface="Wingdings"/>
              <a:buNone/>
              <a:defRPr sz="1800">
                <a:solidFill>
                  <a:schemeClr val="accent1"/>
                </a:solidFill>
              </a:defRPr>
            </a:pPr>
          </a:p>
          <a:p>
            <a:pPr>
              <a:spcBef>
                <a:spcPts val="400"/>
              </a:spcBef>
              <a:buSzTx/>
              <a:buFont typeface="Wingdings"/>
              <a:buNone/>
              <a:defRPr sz="1800">
                <a:solidFill>
                  <a:schemeClr val="accent1"/>
                </a:solidFill>
              </a:defRPr>
            </a:pPr>
            <a:r>
              <a:t>Unfavourable tilting rotation of the teeth</a:t>
            </a:r>
          </a:p>
        </p:txBody>
      </p:sp>
      <p:pic>
        <p:nvPicPr>
          <p:cNvPr id="75" name="image.png" descr="image.png"/>
          <p:cNvPicPr>
            <a:picLocks noChangeAspect="1"/>
          </p:cNvPicPr>
          <p:nvPr/>
        </p:nvPicPr>
        <p:blipFill>
          <a:blip r:embed="rId2">
            <a:extLst/>
          </a:blip>
          <a:stretch>
            <a:fillRect/>
          </a:stretch>
        </p:blipFill>
        <p:spPr>
          <a:xfrm>
            <a:off x="6096000" y="609600"/>
            <a:ext cx="2590800" cy="3495675"/>
          </a:xfrm>
          <a:prstGeom prst="rect">
            <a:avLst/>
          </a:prstGeom>
          <a:ln w="12700">
            <a:miter lim="400000"/>
          </a:ln>
        </p:spPr>
      </p:pic>
      <p:pic>
        <p:nvPicPr>
          <p:cNvPr id="76" name="image.png" descr="image.png"/>
          <p:cNvPicPr>
            <a:picLocks noChangeAspect="1"/>
          </p:cNvPicPr>
          <p:nvPr/>
        </p:nvPicPr>
        <p:blipFill>
          <a:blip r:embed="rId3">
            <a:extLst/>
          </a:blip>
          <a:stretch>
            <a:fillRect/>
          </a:stretch>
        </p:blipFill>
        <p:spPr>
          <a:xfrm>
            <a:off x="6096000" y="4191000"/>
            <a:ext cx="2638425" cy="18954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DECIDING FACTORS FOR THE SUCCESS OF FPD TREATMENT…"/>
          <p:cNvSpPr txBox="1"/>
          <p:nvPr>
            <p:ph type="body" idx="4294967295"/>
          </p:nvPr>
        </p:nvSpPr>
        <p:spPr>
          <a:xfrm>
            <a:off x="609600" y="304800"/>
            <a:ext cx="8305800" cy="5943600"/>
          </a:xfrm>
          <a:prstGeom prst="rect">
            <a:avLst/>
          </a:prstGeom>
        </p:spPr>
        <p:txBody>
          <a:bodyPr>
            <a:normAutofit fontScale="100000" lnSpcReduction="0"/>
          </a:bodyPr>
          <a:lstStyle/>
          <a:p>
            <a:pPr algn="just">
              <a:spcBef>
                <a:spcPts val="400"/>
              </a:spcBef>
              <a:buSzTx/>
              <a:buFont typeface="Wingdings"/>
              <a:buNone/>
              <a:defRPr b="1" sz="2000">
                <a:solidFill>
                  <a:srgbClr val="FF66FF"/>
                </a:solidFill>
                <a:latin typeface="Trebuchet MS"/>
                <a:ea typeface="Trebuchet MS"/>
                <a:cs typeface="Trebuchet MS"/>
                <a:sym typeface="Trebuchet MS"/>
              </a:defRPr>
            </a:pPr>
            <a:r>
              <a:t>DECIDING FACTORS FOR THE SUCCESS OF FPD TREATMENT</a:t>
            </a:r>
          </a:p>
          <a:p>
            <a:pPr algn="just">
              <a:buSzTx/>
              <a:buFont typeface="Wingdings"/>
              <a:buNone/>
              <a:defRPr b="1" sz="2000">
                <a:solidFill>
                  <a:srgbClr val="FF66FF"/>
                </a:solidFill>
                <a:latin typeface="Trebuchet MS"/>
                <a:ea typeface="Trebuchet MS"/>
                <a:cs typeface="Trebuchet MS"/>
                <a:sym typeface="Trebuchet MS"/>
              </a:defRPr>
            </a:pPr>
          </a:p>
          <a:p>
            <a:pPr algn="just">
              <a:spcBef>
                <a:spcPts val="400"/>
              </a:spcBef>
              <a:defRPr sz="2000"/>
            </a:pPr>
            <a:r>
              <a:t>Two important factors  </a:t>
            </a:r>
          </a:p>
          <a:p>
            <a:pPr algn="just">
              <a:spcBef>
                <a:spcPts val="500"/>
              </a:spcBef>
              <a:buSzTx/>
              <a:buFont typeface="Wingdings"/>
              <a:buNone/>
              <a:defRPr sz="2400"/>
            </a:pPr>
            <a:r>
              <a:t>		- </a:t>
            </a:r>
            <a:r>
              <a:rPr sz="2000"/>
              <a:t>Support (abutment teeth considerations) </a:t>
            </a:r>
            <a:endParaRPr sz="2000"/>
          </a:p>
          <a:p>
            <a:pPr algn="just">
              <a:spcBef>
                <a:spcPts val="500"/>
              </a:spcBef>
              <a:buSzTx/>
              <a:buFont typeface="Wingdings"/>
              <a:buNone/>
              <a:defRPr sz="2000"/>
            </a:pPr>
            <a:r>
              <a:t>		</a:t>
            </a:r>
            <a:r>
              <a:rPr sz="2400"/>
              <a:t>- </a:t>
            </a:r>
            <a:r>
              <a:t>Occlusal forces (Biomechanical </a:t>
            </a:r>
          </a:p>
          <a:p>
            <a:pPr algn="just">
              <a:spcBef>
                <a:spcPts val="400"/>
              </a:spcBef>
              <a:buSzTx/>
              <a:buFont typeface="Wingdings"/>
              <a:buNone/>
              <a:defRPr sz="2000"/>
            </a:pPr>
            <a:r>
              <a:t>                                          considerations) </a:t>
            </a:r>
          </a:p>
          <a:p>
            <a:pPr algn="just">
              <a:buSzTx/>
              <a:buFont typeface="Wingdings"/>
              <a:buNone/>
              <a:defRPr sz="2000"/>
            </a:pPr>
          </a:p>
          <a:p>
            <a:pPr algn="just">
              <a:spcBef>
                <a:spcPts val="400"/>
              </a:spcBef>
              <a:defRPr b="1" sz="2000">
                <a:solidFill>
                  <a:schemeClr val="accent1"/>
                </a:solidFill>
                <a:latin typeface="Trebuchet MS"/>
                <a:ea typeface="Trebuchet MS"/>
                <a:cs typeface="Trebuchet MS"/>
                <a:sym typeface="Trebuchet MS"/>
              </a:defRPr>
            </a:pPr>
            <a:r>
              <a:t>ABUTMENT TEETH CONSIDERATIONS</a:t>
            </a:r>
            <a:r>
              <a:rPr b="0"/>
              <a:t> </a:t>
            </a:r>
          </a:p>
          <a:p>
            <a:pPr lvl="2" marL="228600" indent="685800" algn="just">
              <a:spcBef>
                <a:spcPts val="0"/>
              </a:spcBef>
              <a:buSzTx/>
              <a:buFont typeface="Wingdings"/>
              <a:buNone/>
              <a:defRPr sz="1800"/>
            </a:pPr>
            <a:r>
              <a:t>Supporting tissues. </a:t>
            </a:r>
          </a:p>
          <a:p>
            <a:pPr lvl="2" marL="228600" indent="685800" algn="just">
              <a:spcBef>
                <a:spcPts val="0"/>
              </a:spcBef>
              <a:buSzTx/>
              <a:buFont typeface="Wingdings"/>
              <a:buNone/>
              <a:defRPr sz="1800"/>
            </a:pPr>
            <a:r>
              <a:t>Crown root ratio </a:t>
            </a:r>
          </a:p>
          <a:p>
            <a:pPr lvl="2" marL="228600" indent="685800" algn="just">
              <a:spcBef>
                <a:spcPts val="0"/>
              </a:spcBef>
              <a:buSzTx/>
              <a:buFont typeface="Wingdings"/>
              <a:buNone/>
              <a:defRPr sz="1800"/>
            </a:pPr>
            <a:r>
              <a:t>Root configuration </a:t>
            </a:r>
          </a:p>
        </p:txBody>
      </p:sp>
      <p:pic>
        <p:nvPicPr>
          <p:cNvPr id="79" name="image.png" descr="image.png"/>
          <p:cNvPicPr>
            <a:picLocks noChangeAspect="1"/>
          </p:cNvPicPr>
          <p:nvPr/>
        </p:nvPicPr>
        <p:blipFill>
          <a:blip r:embed="rId2">
            <a:extLst/>
          </a:blip>
          <a:stretch>
            <a:fillRect/>
          </a:stretch>
        </p:blipFill>
        <p:spPr>
          <a:xfrm>
            <a:off x="6972300" y="5029200"/>
            <a:ext cx="2171700" cy="1362075"/>
          </a:xfrm>
          <a:prstGeom prst="rect">
            <a:avLst/>
          </a:prstGeom>
          <a:ln w="12700">
            <a:miter lim="400000"/>
          </a:ln>
        </p:spPr>
      </p:pic>
      <p:pic>
        <p:nvPicPr>
          <p:cNvPr id="80" name="image.png" descr="image.png"/>
          <p:cNvPicPr>
            <a:picLocks noChangeAspect="1"/>
          </p:cNvPicPr>
          <p:nvPr/>
        </p:nvPicPr>
        <p:blipFill>
          <a:blip r:embed="rId3">
            <a:extLst/>
          </a:blip>
          <a:stretch>
            <a:fillRect/>
          </a:stretch>
        </p:blipFill>
        <p:spPr>
          <a:xfrm>
            <a:off x="3124200" y="5105400"/>
            <a:ext cx="2400300" cy="1333500"/>
          </a:xfrm>
          <a:prstGeom prst="rect">
            <a:avLst/>
          </a:prstGeom>
          <a:ln w="12700">
            <a:miter lim="400000"/>
          </a:ln>
        </p:spPr>
      </p:pic>
      <p:pic>
        <p:nvPicPr>
          <p:cNvPr id="81" name="image.png" descr="image.png"/>
          <p:cNvPicPr>
            <a:picLocks noChangeAspect="1"/>
          </p:cNvPicPr>
          <p:nvPr/>
        </p:nvPicPr>
        <p:blipFill>
          <a:blip r:embed="rId4">
            <a:extLst/>
          </a:blip>
          <a:stretch>
            <a:fillRect/>
          </a:stretch>
        </p:blipFill>
        <p:spPr>
          <a:xfrm>
            <a:off x="6172200" y="3124200"/>
            <a:ext cx="2971800" cy="1604963"/>
          </a:xfrm>
          <a:prstGeom prst="rect">
            <a:avLst/>
          </a:prstGeom>
          <a:ln w="12700">
            <a:miter lim="400000"/>
          </a:ln>
        </p:spPr>
      </p:pic>
      <p:pic>
        <p:nvPicPr>
          <p:cNvPr id="82" name="image.png" descr="image.png"/>
          <p:cNvPicPr>
            <a:picLocks noChangeAspect="1"/>
          </p:cNvPicPr>
          <p:nvPr/>
        </p:nvPicPr>
        <p:blipFill>
          <a:blip r:embed="rId5">
            <a:extLst/>
          </a:blip>
          <a:stretch>
            <a:fillRect/>
          </a:stretch>
        </p:blipFill>
        <p:spPr>
          <a:xfrm>
            <a:off x="6438900" y="914400"/>
            <a:ext cx="2705100" cy="18653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Biomechanical considerations…"/>
          <p:cNvSpPr txBox="1"/>
          <p:nvPr>
            <p:ph type="body" idx="4294967295"/>
          </p:nvPr>
        </p:nvSpPr>
        <p:spPr>
          <a:xfrm>
            <a:off x="304800" y="381000"/>
            <a:ext cx="5867400" cy="5943600"/>
          </a:xfrm>
          <a:prstGeom prst="rect">
            <a:avLst/>
          </a:prstGeom>
        </p:spPr>
        <p:txBody>
          <a:bodyPr>
            <a:normAutofit fontScale="100000" lnSpcReduction="0"/>
          </a:bodyPr>
          <a:lstStyle/>
          <a:p>
            <a:pPr algn="just">
              <a:lnSpc>
                <a:spcPct val="90000"/>
              </a:lnSpc>
              <a:spcBef>
                <a:spcPts val="500"/>
              </a:spcBef>
              <a:buSzTx/>
              <a:buFont typeface="Wingdings"/>
              <a:buNone/>
              <a:defRPr b="1" sz="2400">
                <a:solidFill>
                  <a:srgbClr val="FF66FF"/>
                </a:solidFill>
              </a:defRPr>
            </a:pPr>
            <a:r>
              <a:t>Biomechanical considerations</a:t>
            </a:r>
          </a:p>
          <a:p>
            <a:pPr algn="just">
              <a:lnSpc>
                <a:spcPct val="90000"/>
              </a:lnSpc>
              <a:buSzTx/>
              <a:buFont typeface="Wingdings"/>
              <a:buNone/>
              <a:defRPr b="1" sz="2400">
                <a:solidFill>
                  <a:srgbClr val="FF66FF"/>
                </a:solidFill>
              </a:defRPr>
            </a:pPr>
          </a:p>
          <a:p>
            <a:pPr algn="just">
              <a:lnSpc>
                <a:spcPct val="90000"/>
              </a:lnSpc>
              <a:spcBef>
                <a:spcPts val="400"/>
              </a:spcBef>
              <a:defRPr b="1" sz="2000">
                <a:solidFill>
                  <a:schemeClr val="accent1"/>
                </a:solidFill>
              </a:defRPr>
            </a:pPr>
            <a:r>
              <a:t>Long span bridges </a:t>
            </a:r>
            <a:r>
              <a:rPr>
                <a:solidFill>
                  <a:srgbClr val="FFFFFF"/>
                </a:solidFill>
              </a:rPr>
              <a:t>:</a:t>
            </a:r>
            <a:r>
              <a:rPr b="0">
                <a:solidFill>
                  <a:srgbClr val="FFFFFF"/>
                </a:solidFill>
              </a:rPr>
              <a:t> increased load on the periodontal ligament</a:t>
            </a:r>
          </a:p>
          <a:p>
            <a:pPr algn="just">
              <a:lnSpc>
                <a:spcPct val="90000"/>
              </a:lnSpc>
              <a:buSzTx/>
              <a:buFont typeface="Wingdings"/>
              <a:buNone/>
              <a:defRPr sz="2000"/>
            </a:pPr>
          </a:p>
          <a:p>
            <a:pPr algn="just">
              <a:lnSpc>
                <a:spcPct val="90000"/>
              </a:lnSpc>
              <a:spcBef>
                <a:spcPts val="400"/>
              </a:spcBef>
              <a:defRPr sz="2000"/>
            </a:pPr>
            <a:r>
              <a:t>Bending or deflection varies directly with the cube of the length and inversely with the cube of the occlusogingival thickness of the pontic. </a:t>
            </a:r>
          </a:p>
          <a:p>
            <a:pPr algn="just">
              <a:lnSpc>
                <a:spcPct val="90000"/>
              </a:lnSpc>
              <a:buSzTx/>
              <a:buFont typeface="Wingdings"/>
              <a:buNone/>
              <a:defRPr sz="2000"/>
            </a:pPr>
          </a:p>
          <a:p>
            <a:pPr algn="just">
              <a:lnSpc>
                <a:spcPct val="90000"/>
              </a:lnSpc>
              <a:spcBef>
                <a:spcPts val="400"/>
              </a:spcBef>
              <a:defRPr sz="2000"/>
            </a:pPr>
            <a:r>
              <a:t>more toruquing forces on the abutment. </a:t>
            </a:r>
          </a:p>
          <a:p>
            <a:pPr algn="just">
              <a:lnSpc>
                <a:spcPct val="90000"/>
              </a:lnSpc>
              <a:buSzTx/>
              <a:buFont typeface="Wingdings"/>
              <a:buNone/>
              <a:defRPr sz="2000"/>
            </a:pPr>
          </a:p>
          <a:p>
            <a:pPr algn="just">
              <a:lnSpc>
                <a:spcPct val="90000"/>
              </a:lnSpc>
              <a:spcBef>
                <a:spcPts val="400"/>
              </a:spcBef>
              <a:defRPr sz="2000"/>
            </a:pPr>
            <a:r>
              <a:t>pontic designs with a greater occlusogingival dimension </a:t>
            </a:r>
          </a:p>
          <a:p>
            <a:pPr algn="just">
              <a:lnSpc>
                <a:spcPct val="90000"/>
              </a:lnSpc>
              <a:buSzTx/>
              <a:buFont typeface="Wingdings"/>
              <a:buNone/>
              <a:defRPr sz="2000"/>
            </a:pPr>
          </a:p>
          <a:p>
            <a:pPr algn="just">
              <a:lnSpc>
                <a:spcPct val="90000"/>
              </a:lnSpc>
              <a:spcBef>
                <a:spcPts val="400"/>
              </a:spcBef>
              <a:defRPr sz="2000"/>
            </a:pPr>
            <a:r>
              <a:t>an alloy - nickel-chromium</a:t>
            </a:r>
          </a:p>
          <a:p>
            <a:pPr algn="just">
              <a:lnSpc>
                <a:spcPct val="90000"/>
              </a:lnSpc>
              <a:buSzTx/>
              <a:buFont typeface="Wingdings"/>
              <a:buNone/>
              <a:defRPr sz="2000"/>
            </a:pPr>
          </a:p>
          <a:p>
            <a:pPr algn="just">
              <a:lnSpc>
                <a:spcPct val="90000"/>
              </a:lnSpc>
              <a:spcBef>
                <a:spcPts val="400"/>
              </a:spcBef>
              <a:defRPr sz="2000"/>
            </a:pPr>
            <a:r>
              <a:t>Preparation modification</a:t>
            </a:r>
          </a:p>
        </p:txBody>
      </p:sp>
      <p:pic>
        <p:nvPicPr>
          <p:cNvPr id="85" name="image.png" descr="image.png"/>
          <p:cNvPicPr>
            <a:picLocks noChangeAspect="1"/>
          </p:cNvPicPr>
          <p:nvPr/>
        </p:nvPicPr>
        <p:blipFill>
          <a:blip r:embed="rId2">
            <a:extLst/>
          </a:blip>
          <a:stretch>
            <a:fillRect/>
          </a:stretch>
        </p:blipFill>
        <p:spPr>
          <a:xfrm>
            <a:off x="6629400" y="1143000"/>
            <a:ext cx="2425700" cy="4495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Double abutments :  unfavourable crown-root ratios…"/>
          <p:cNvSpPr txBox="1"/>
          <p:nvPr>
            <p:ph type="body" idx="4294967295"/>
          </p:nvPr>
        </p:nvSpPr>
        <p:spPr>
          <a:xfrm>
            <a:off x="457200" y="1600200"/>
            <a:ext cx="8229600" cy="4530725"/>
          </a:xfrm>
          <a:prstGeom prst="rect">
            <a:avLst/>
          </a:prstGeom>
        </p:spPr>
        <p:txBody>
          <a:bodyPr>
            <a:normAutofit fontScale="100000" lnSpcReduction="0"/>
          </a:bodyPr>
          <a:lstStyle/>
          <a:p>
            <a:pPr algn="just">
              <a:spcBef>
                <a:spcPts val="500"/>
              </a:spcBef>
              <a:defRPr b="1" sz="2400">
                <a:solidFill>
                  <a:schemeClr val="accent1"/>
                </a:solidFill>
              </a:defRPr>
            </a:pPr>
            <a:r>
              <a:t>Double abutments </a:t>
            </a:r>
            <a:r>
              <a:rPr>
                <a:solidFill>
                  <a:srgbClr val="FFFFFF"/>
                </a:solidFill>
              </a:rPr>
              <a:t>: </a:t>
            </a:r>
            <a:r>
              <a:rPr b="0">
                <a:solidFill>
                  <a:srgbClr val="FFFFFF"/>
                </a:solidFill>
              </a:rPr>
              <a:t> unfavourable crown-root ratios</a:t>
            </a:r>
          </a:p>
          <a:p>
            <a:pPr algn="just">
              <a:spcBef>
                <a:spcPts val="500"/>
              </a:spcBef>
              <a:buSzTx/>
              <a:buFont typeface="Wingdings"/>
              <a:buNone/>
              <a:defRPr sz="2400"/>
            </a:pPr>
            <a:r>
              <a:t>				       long spans</a:t>
            </a:r>
          </a:p>
          <a:p>
            <a:pPr algn="just">
              <a:spcBef>
                <a:spcPts val="500"/>
              </a:spcBef>
              <a:buSzTx/>
              <a:buFont typeface="Wingdings"/>
              <a:buNone/>
              <a:defRPr sz="2400"/>
            </a:pPr>
            <a:r>
              <a:t>				       secondary abutment</a:t>
            </a:r>
          </a:p>
          <a:p>
            <a:pPr>
              <a:spcBef>
                <a:spcPts val="500"/>
              </a:spcBef>
              <a:defRPr b="1" sz="2400">
                <a:solidFill>
                  <a:schemeClr val="accent1"/>
                </a:solidFill>
              </a:defRPr>
            </a:pPr>
            <a:r>
              <a:t>Arch curvature</a:t>
            </a:r>
            <a:r>
              <a:rPr>
                <a:solidFill>
                  <a:srgbClr val="FFFFFF"/>
                </a:solidFill>
              </a:rPr>
              <a:t> :</a:t>
            </a:r>
            <a:r>
              <a:rPr b="0">
                <a:solidFill>
                  <a:srgbClr val="FFFFFF"/>
                </a:solidFill>
              </a:rPr>
              <a:t>  </a:t>
            </a:r>
          </a:p>
          <a:p>
            <a:pPr lvl="1" marL="285750" indent="171450">
              <a:spcBef>
                <a:spcPts val="0"/>
              </a:spcBef>
              <a:buSzTx/>
              <a:buFont typeface="Wingdings"/>
              <a:buNone/>
              <a:defRPr sz="2400"/>
            </a:pPr>
            <a:r>
              <a:t>	pontics - outside the interabutment axis line</a:t>
            </a:r>
          </a:p>
          <a:p>
            <a:pPr lvl="1" marL="285750" indent="171450">
              <a:spcBef>
                <a:spcPts val="0"/>
              </a:spcBef>
              <a:buSzTx/>
              <a:buFont typeface="Wingdings"/>
              <a:buNone/>
              <a:defRPr sz="2400"/>
            </a:pPr>
            <a:r>
              <a:t>	torquing movement</a:t>
            </a:r>
          </a:p>
          <a:p>
            <a:pPr lvl="1" marL="285750" indent="171450">
              <a:spcBef>
                <a:spcPts val="0"/>
              </a:spcBef>
              <a:buSzTx/>
              <a:buFont typeface="Wingdings"/>
              <a:buNone/>
              <a:defRPr sz="2400"/>
            </a:pPr>
          </a:p>
          <a:p>
            <a:pPr>
              <a:spcBef>
                <a:spcPts val="500"/>
              </a:spcBef>
              <a:defRPr sz="2400"/>
            </a:pPr>
            <a:r>
              <a:t>  first premolars (secondary abutments) - a maxillary  </a:t>
            </a:r>
          </a:p>
          <a:p>
            <a:pPr>
              <a:spcBef>
                <a:spcPts val="500"/>
              </a:spcBef>
              <a:buSzTx/>
              <a:buFont typeface="Wingdings"/>
              <a:buNone/>
              <a:defRPr sz="2400"/>
            </a:pPr>
            <a:r>
              <a:t>      four-pontic canines-to-canine fixed partial denture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CLASSIFICATION OF BRIDGES…"/>
          <p:cNvSpPr txBox="1"/>
          <p:nvPr>
            <p:ph type="body" idx="4294967295"/>
          </p:nvPr>
        </p:nvSpPr>
        <p:spPr>
          <a:xfrm>
            <a:off x="609600" y="228599"/>
            <a:ext cx="7848600" cy="6172202"/>
          </a:xfrm>
          <a:prstGeom prst="rect">
            <a:avLst/>
          </a:prstGeom>
        </p:spPr>
        <p:txBody>
          <a:bodyPr>
            <a:normAutofit fontScale="100000" lnSpcReduction="0"/>
          </a:bodyPr>
          <a:lstStyle/>
          <a:p>
            <a:pPr algn="ctr">
              <a:lnSpc>
                <a:spcPct val="90000"/>
              </a:lnSpc>
              <a:spcBef>
                <a:spcPts val="400"/>
              </a:spcBef>
              <a:buSzTx/>
              <a:buFont typeface="Wingdings"/>
              <a:buNone/>
              <a:defRPr b="1" sz="2000">
                <a:solidFill>
                  <a:srgbClr val="FF66FF"/>
                </a:solidFill>
              </a:defRPr>
            </a:pPr>
            <a:r>
              <a:t>CLASSIFICATION OF BRIDGES </a:t>
            </a:r>
          </a:p>
          <a:p>
            <a:pPr algn="ctr">
              <a:lnSpc>
                <a:spcPct val="90000"/>
              </a:lnSpc>
              <a:buSzTx/>
              <a:buFont typeface="Wingdings"/>
              <a:buNone/>
              <a:defRPr b="1" sz="2000">
                <a:solidFill>
                  <a:srgbClr val="FF66FF"/>
                </a:solidFill>
              </a:defRPr>
            </a:pPr>
          </a:p>
          <a:p>
            <a:pPr algn="just">
              <a:lnSpc>
                <a:spcPct val="90000"/>
              </a:lnSpc>
              <a:spcBef>
                <a:spcPts val="400"/>
              </a:spcBef>
              <a:buSzTx/>
              <a:buFont typeface="Wingdings"/>
              <a:buNone/>
              <a:defRPr sz="2000"/>
            </a:pPr>
            <a:r>
              <a:t>1. </a:t>
            </a:r>
            <a:r>
              <a:rPr>
                <a:solidFill>
                  <a:schemeClr val="accent1"/>
                </a:solidFill>
              </a:rPr>
              <a:t>Depending upon location</a:t>
            </a:r>
            <a:r>
              <a:t> 	- Anterior bridges </a:t>
            </a:r>
          </a:p>
          <a:p>
            <a:pPr algn="just">
              <a:lnSpc>
                <a:spcPct val="90000"/>
              </a:lnSpc>
              <a:spcBef>
                <a:spcPts val="400"/>
              </a:spcBef>
              <a:buSzTx/>
              <a:buFont typeface="Wingdings"/>
              <a:buNone/>
              <a:defRPr sz="2000"/>
            </a:pPr>
            <a:r>
              <a:t>					- Posterior bridges </a:t>
            </a:r>
          </a:p>
          <a:p>
            <a:pPr algn="just">
              <a:lnSpc>
                <a:spcPct val="90000"/>
              </a:lnSpc>
              <a:buSzTx/>
              <a:buFont typeface="Wingdings"/>
              <a:buNone/>
              <a:defRPr sz="2000"/>
            </a:pPr>
          </a:p>
          <a:p>
            <a:pPr algn="just">
              <a:lnSpc>
                <a:spcPct val="90000"/>
              </a:lnSpc>
              <a:spcBef>
                <a:spcPts val="400"/>
              </a:spcBef>
              <a:buSzTx/>
              <a:buFont typeface="Wingdings"/>
              <a:buNone/>
              <a:defRPr sz="2000"/>
            </a:pPr>
            <a:r>
              <a:t>2. </a:t>
            </a:r>
            <a:r>
              <a:rPr>
                <a:solidFill>
                  <a:schemeClr val="accent1"/>
                </a:solidFill>
              </a:rPr>
              <a:t>Depending on number of teeth</a:t>
            </a:r>
            <a:r>
              <a:t> 	- 2 Unit bridges </a:t>
            </a:r>
          </a:p>
          <a:p>
            <a:pPr algn="just">
              <a:lnSpc>
                <a:spcPct val="90000"/>
              </a:lnSpc>
              <a:spcBef>
                <a:spcPts val="400"/>
              </a:spcBef>
              <a:buSzTx/>
              <a:buFont typeface="Wingdings"/>
              <a:buNone/>
              <a:defRPr sz="2000"/>
            </a:pPr>
            <a:r>
              <a:t>						- 3 Unit bridges </a:t>
            </a:r>
          </a:p>
          <a:p>
            <a:pPr algn="just">
              <a:lnSpc>
                <a:spcPct val="90000"/>
              </a:lnSpc>
              <a:buSzTx/>
              <a:buFont typeface="Wingdings"/>
              <a:buNone/>
              <a:defRPr sz="2000"/>
            </a:pPr>
          </a:p>
          <a:p>
            <a:pPr algn="just">
              <a:lnSpc>
                <a:spcPct val="90000"/>
              </a:lnSpc>
              <a:spcBef>
                <a:spcPts val="400"/>
              </a:spcBef>
              <a:buSzTx/>
              <a:buFont typeface="Wingdings"/>
              <a:buNone/>
              <a:defRPr sz="2000"/>
            </a:pPr>
            <a:r>
              <a:t>3. </a:t>
            </a:r>
            <a:r>
              <a:rPr>
                <a:solidFill>
                  <a:schemeClr val="accent1"/>
                </a:solidFill>
              </a:rPr>
              <a:t>Depending upon the tooth reduction</a:t>
            </a:r>
            <a:r>
              <a:t>  </a:t>
            </a:r>
          </a:p>
          <a:p>
            <a:pPr algn="just">
              <a:lnSpc>
                <a:spcPct val="90000"/>
              </a:lnSpc>
              <a:spcBef>
                <a:spcPts val="400"/>
              </a:spcBef>
              <a:buSzTx/>
              <a:buFont typeface="Wingdings"/>
              <a:buNone/>
              <a:defRPr sz="2000"/>
            </a:pPr>
            <a:r>
              <a:t>		- Conventional preparation bridge </a:t>
            </a:r>
          </a:p>
          <a:p>
            <a:pPr algn="just">
              <a:lnSpc>
                <a:spcPct val="90000"/>
              </a:lnSpc>
              <a:spcBef>
                <a:spcPts val="400"/>
              </a:spcBef>
              <a:buSzTx/>
              <a:buFont typeface="Wingdings"/>
              <a:buNone/>
              <a:defRPr sz="2000"/>
            </a:pPr>
            <a:r>
              <a:t>		- Minimal preparation bridge </a:t>
            </a:r>
          </a:p>
          <a:p>
            <a:pPr algn="just">
              <a:lnSpc>
                <a:spcPct val="90000"/>
              </a:lnSpc>
              <a:spcBef>
                <a:spcPts val="400"/>
              </a:spcBef>
              <a:buSzTx/>
              <a:buFont typeface="Wingdings"/>
              <a:buNone/>
              <a:defRPr sz="2000"/>
            </a:pPr>
            <a:r>
              <a:t>		</a:t>
            </a:r>
          </a:p>
          <a:p>
            <a:pPr algn="just">
              <a:lnSpc>
                <a:spcPct val="90000"/>
              </a:lnSpc>
              <a:spcBef>
                <a:spcPts val="400"/>
              </a:spcBef>
              <a:buSzTx/>
              <a:buFont typeface="Wingdings"/>
              <a:buNone/>
              <a:defRPr sz="2000"/>
            </a:pPr>
            <a:r>
              <a:t>4. </a:t>
            </a:r>
            <a:r>
              <a:rPr>
                <a:solidFill>
                  <a:schemeClr val="accent1"/>
                </a:solidFill>
              </a:rPr>
              <a:t>Depending on support</a:t>
            </a:r>
            <a:endParaRPr>
              <a:solidFill>
                <a:schemeClr val="accent1"/>
              </a:solidFill>
            </a:endParaRPr>
          </a:p>
          <a:p>
            <a:pPr lvl="2" marL="228600" indent="685800" algn="just">
              <a:lnSpc>
                <a:spcPct val="90000"/>
              </a:lnSpc>
              <a:spcBef>
                <a:spcPts val="0"/>
              </a:spcBef>
              <a:buSzTx/>
              <a:buFont typeface="Wingdings"/>
              <a:buNone/>
              <a:defRPr sz="2000"/>
            </a:pPr>
            <a:r>
              <a:t>- Tooth supported FPD :  - Conventional or rigid FPD </a:t>
            </a:r>
          </a:p>
          <a:p>
            <a:pPr lvl="2" marL="228600" indent="685800" algn="just">
              <a:lnSpc>
                <a:spcPct val="90000"/>
              </a:lnSpc>
              <a:spcBef>
                <a:spcPts val="0"/>
              </a:spcBef>
              <a:buSzTx/>
              <a:buFont typeface="Wingdings"/>
              <a:buNone/>
              <a:defRPr sz="2000"/>
            </a:pPr>
            <a:r>
              <a:t>				  - Cantilever FPD </a:t>
            </a:r>
          </a:p>
          <a:p>
            <a:pPr lvl="2" marL="228600" indent="685800" algn="just">
              <a:lnSpc>
                <a:spcPct val="90000"/>
              </a:lnSpc>
              <a:spcBef>
                <a:spcPts val="0"/>
              </a:spcBef>
              <a:buSzTx/>
              <a:buFont typeface="Wingdings"/>
              <a:buNone/>
              <a:defRPr sz="2000"/>
            </a:pPr>
            <a:r>
              <a:t>- Resin bonded FPD : 	  - Conventional </a:t>
            </a:r>
          </a:p>
          <a:p>
            <a:pPr lvl="2" marL="228600" indent="685800" algn="just">
              <a:lnSpc>
                <a:spcPct val="90000"/>
              </a:lnSpc>
              <a:spcBef>
                <a:spcPts val="0"/>
              </a:spcBef>
              <a:buSzTx/>
              <a:buFont typeface="Wingdings"/>
              <a:buNone/>
              <a:defRPr sz="2000"/>
            </a:pPr>
            <a:r>
              <a:t>				  - Fibre reinforced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Implant supported FPD : - Screw retained FPD…"/>
          <p:cNvSpPr txBox="1"/>
          <p:nvPr>
            <p:ph type="body" idx="4294967295"/>
          </p:nvPr>
        </p:nvSpPr>
        <p:spPr>
          <a:xfrm>
            <a:off x="457200" y="228600"/>
            <a:ext cx="8534400" cy="6324600"/>
          </a:xfrm>
          <a:prstGeom prst="rect">
            <a:avLst/>
          </a:prstGeom>
        </p:spPr>
        <p:txBody>
          <a:bodyPr>
            <a:normAutofit fontScale="100000" lnSpcReduction="0"/>
          </a:bodyPr>
          <a:lstStyle/>
          <a:p>
            <a:pPr algn="just">
              <a:lnSpc>
                <a:spcPct val="90000"/>
              </a:lnSpc>
              <a:spcBef>
                <a:spcPts val="400"/>
              </a:spcBef>
              <a:buSzTx/>
              <a:buFont typeface="Wingdings"/>
              <a:buNone/>
              <a:defRPr sz="2000"/>
            </a:pPr>
            <a:r>
              <a:t>     Implant supported FPD : - Screw retained FPD</a:t>
            </a:r>
          </a:p>
          <a:p>
            <a:pPr algn="just">
              <a:lnSpc>
                <a:spcPct val="90000"/>
              </a:lnSpc>
              <a:spcBef>
                <a:spcPts val="400"/>
              </a:spcBef>
              <a:buSzTx/>
              <a:buFont typeface="Wingdings"/>
              <a:buNone/>
              <a:defRPr sz="2000"/>
            </a:pPr>
            <a:r>
              <a:t>		                                 - Cement retained FPD</a:t>
            </a:r>
          </a:p>
          <a:p>
            <a:pPr algn="just">
              <a:lnSpc>
                <a:spcPct val="90000"/>
              </a:lnSpc>
              <a:buSzTx/>
              <a:buFont typeface="Wingdings"/>
              <a:buNone/>
              <a:defRPr sz="2000"/>
            </a:pPr>
          </a:p>
          <a:p>
            <a:pPr algn="just">
              <a:lnSpc>
                <a:spcPct val="90000"/>
              </a:lnSpc>
              <a:spcBef>
                <a:spcPts val="400"/>
              </a:spcBef>
              <a:buSzTx/>
              <a:buFont typeface="Wingdings"/>
              <a:buNone/>
              <a:defRPr sz="2000"/>
            </a:pPr>
            <a:r>
              <a:t>5. </a:t>
            </a:r>
            <a:r>
              <a:rPr>
                <a:solidFill>
                  <a:schemeClr val="accent1"/>
                </a:solidFill>
              </a:rPr>
              <a:t>Depending on material used</a:t>
            </a:r>
            <a:r>
              <a:t>: 	- Cast metal FPD </a:t>
            </a:r>
          </a:p>
          <a:p>
            <a:pPr algn="just">
              <a:lnSpc>
                <a:spcPct val="90000"/>
              </a:lnSpc>
              <a:spcBef>
                <a:spcPts val="400"/>
              </a:spcBef>
              <a:buSzTx/>
              <a:buFont typeface="Wingdings"/>
              <a:buNone/>
              <a:defRPr sz="2000"/>
            </a:pPr>
            <a:r>
              <a:t>					- All ceramic FPD </a:t>
            </a:r>
          </a:p>
          <a:p>
            <a:pPr algn="just">
              <a:lnSpc>
                <a:spcPct val="90000"/>
              </a:lnSpc>
              <a:spcBef>
                <a:spcPts val="400"/>
              </a:spcBef>
              <a:buSzTx/>
              <a:buFont typeface="Wingdings"/>
              <a:buNone/>
              <a:defRPr sz="2000"/>
            </a:pPr>
            <a:r>
              <a:t>					- Metal ceramic FPD 	</a:t>
            </a:r>
          </a:p>
          <a:p>
            <a:pPr algn="just">
              <a:lnSpc>
                <a:spcPct val="90000"/>
              </a:lnSpc>
              <a:spcBef>
                <a:spcPts val="400"/>
              </a:spcBef>
              <a:buSzTx/>
              <a:buFont typeface="Wingdings"/>
              <a:buNone/>
              <a:defRPr sz="2000"/>
            </a:pPr>
            <a:r>
              <a:t>					- Resin veneered FPD </a:t>
            </a:r>
          </a:p>
          <a:p>
            <a:pPr algn="just">
              <a:lnSpc>
                <a:spcPct val="90000"/>
              </a:lnSpc>
              <a:spcBef>
                <a:spcPts val="400"/>
              </a:spcBef>
              <a:buSzTx/>
              <a:buFont typeface="Wingdings"/>
              <a:buNone/>
              <a:defRPr sz="2000"/>
            </a:pPr>
            <a:r>
              <a:t> </a:t>
            </a:r>
          </a:p>
          <a:p>
            <a:pPr algn="just">
              <a:lnSpc>
                <a:spcPct val="90000"/>
              </a:lnSpc>
              <a:spcBef>
                <a:spcPts val="400"/>
              </a:spcBef>
              <a:buSzTx/>
              <a:buFont typeface="Wingdings"/>
              <a:buNone/>
              <a:defRPr sz="2000"/>
            </a:pPr>
            <a:r>
              <a:t>6. </a:t>
            </a:r>
            <a:r>
              <a:rPr>
                <a:solidFill>
                  <a:schemeClr val="accent1"/>
                </a:solidFill>
              </a:rPr>
              <a:t>Depending upon construction</a:t>
            </a:r>
            <a:r>
              <a:t> : 	- Cast metal FPD </a:t>
            </a:r>
          </a:p>
          <a:p>
            <a:pPr algn="just">
              <a:lnSpc>
                <a:spcPct val="90000"/>
              </a:lnSpc>
              <a:spcBef>
                <a:spcPts val="400"/>
              </a:spcBef>
              <a:buSzTx/>
              <a:buFont typeface="Wingdings"/>
              <a:buNone/>
              <a:defRPr sz="2000"/>
            </a:pPr>
            <a:r>
              <a:t>						- CAD CAM assisted FPD </a:t>
            </a:r>
          </a:p>
          <a:p>
            <a:pPr algn="just">
              <a:lnSpc>
                <a:spcPct val="90000"/>
              </a:lnSpc>
              <a:spcBef>
                <a:spcPts val="400"/>
              </a:spcBef>
              <a:buSzTx/>
              <a:buFont typeface="Wingdings"/>
              <a:buNone/>
              <a:defRPr sz="2000"/>
            </a:pPr>
            <a:r>
              <a:t>						- Direct fibre reinforced RBFPD</a:t>
            </a:r>
          </a:p>
          <a:p>
            <a:pPr algn="just">
              <a:lnSpc>
                <a:spcPct val="90000"/>
              </a:lnSpc>
              <a:spcBef>
                <a:spcPts val="400"/>
              </a:spcBef>
              <a:buSzTx/>
              <a:buFont typeface="Wingdings"/>
              <a:buNone/>
              <a:defRPr sz="2000"/>
            </a:pPr>
            <a:r>
              <a:t>7. </a:t>
            </a:r>
            <a:r>
              <a:rPr>
                <a:solidFill>
                  <a:schemeClr val="accent1"/>
                </a:solidFill>
              </a:rPr>
              <a:t>Depending upon the connector</a:t>
            </a:r>
            <a:r>
              <a:t> : </a:t>
            </a:r>
          </a:p>
          <a:p>
            <a:pPr algn="just">
              <a:lnSpc>
                <a:spcPct val="90000"/>
              </a:lnSpc>
              <a:spcBef>
                <a:spcPts val="400"/>
              </a:spcBef>
              <a:buSzTx/>
              <a:buFont typeface="Wingdings"/>
              <a:buNone/>
              <a:defRPr sz="2000"/>
            </a:pPr>
            <a:r>
              <a:t>-         Fixed – fixed bridges – Anterior, posterior </a:t>
            </a:r>
          </a:p>
          <a:p>
            <a:pPr algn="just">
              <a:lnSpc>
                <a:spcPct val="90000"/>
              </a:lnSpc>
              <a:spcBef>
                <a:spcPts val="400"/>
              </a:spcBef>
              <a:buSzTx/>
              <a:buFont typeface="Wingdings"/>
              <a:buNone/>
              <a:defRPr sz="2000"/>
            </a:pPr>
            <a:r>
              <a:t>-         Fixed – fixed movable bridges – anterior, posterior </a:t>
            </a:r>
          </a:p>
          <a:p>
            <a:pPr algn="just">
              <a:lnSpc>
                <a:spcPct val="90000"/>
              </a:lnSpc>
              <a:spcBef>
                <a:spcPts val="400"/>
              </a:spcBef>
              <a:buSzTx/>
              <a:buFont typeface="Wingdings"/>
              <a:buNone/>
              <a:defRPr sz="2000"/>
            </a:pPr>
            <a:r>
              <a:t>-         Springs cantilever bridges </a:t>
            </a:r>
          </a:p>
          <a:p>
            <a:pPr algn="just">
              <a:lnSpc>
                <a:spcPct val="90000"/>
              </a:lnSpc>
              <a:spcBef>
                <a:spcPts val="400"/>
              </a:spcBef>
              <a:buSzTx/>
              <a:buFont typeface="Wingdings"/>
              <a:buNone/>
              <a:defRPr sz="2000"/>
            </a:pPr>
            <a:r>
              <a:t>-         Cantilever bridges </a:t>
            </a:r>
          </a:p>
          <a:p>
            <a:pPr algn="just">
              <a:lnSpc>
                <a:spcPct val="90000"/>
              </a:lnSpc>
              <a:spcBef>
                <a:spcPts val="400"/>
              </a:spcBef>
              <a:buSzTx/>
              <a:buFont typeface="Wingdings"/>
              <a:buNone/>
              <a:defRPr sz="2000"/>
            </a:pPr>
            <a:r>
              <a:t>-         Compound bridges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 name="INDICATIONS, CONTRAINDICATIONS…"/>
          <p:cNvSpPr txBox="1"/>
          <p:nvPr>
            <p:ph type="body" sz="half" idx="4294967295"/>
          </p:nvPr>
        </p:nvSpPr>
        <p:spPr>
          <a:xfrm>
            <a:off x="457200" y="2439987"/>
            <a:ext cx="8229600" cy="1751013"/>
          </a:xfrm>
          <a:prstGeom prst="rect">
            <a:avLst/>
          </a:prstGeom>
        </p:spPr>
        <p:txBody>
          <a:bodyPr>
            <a:normAutofit fontScale="100000" lnSpcReduction="0"/>
          </a:bodyPr>
          <a:lstStyle/>
          <a:p>
            <a:pPr algn="ctr">
              <a:buSzTx/>
              <a:buFont typeface="Wingdings"/>
              <a:buNone/>
              <a:defRPr>
                <a:latin typeface="A.C.M.E. Explosive"/>
                <a:ea typeface="A.C.M.E. Explosive"/>
                <a:cs typeface="A.C.M.E. Explosive"/>
                <a:sym typeface="A.C.M.E. Explosive"/>
              </a:defRPr>
            </a:pPr>
            <a:r>
              <a:t>INDICATIONS, CONTRAINDICATIONS </a:t>
            </a:r>
          </a:p>
          <a:p>
            <a:pPr algn="ctr">
              <a:buSzTx/>
              <a:buFont typeface="Wingdings"/>
              <a:buNone/>
              <a:defRPr>
                <a:latin typeface="A.C.M.E. Explosive"/>
                <a:ea typeface="A.C.M.E. Explosive"/>
                <a:cs typeface="A.C.M.E. Explosive"/>
                <a:sym typeface="A.C.M.E. Explosive"/>
              </a:defRPr>
            </a:pPr>
            <a:r>
              <a:t>and </a:t>
            </a:r>
          </a:p>
          <a:p>
            <a:pPr algn="ctr">
              <a:buSzTx/>
              <a:buFont typeface="Wingdings"/>
              <a:buNone/>
              <a:defRPr>
                <a:latin typeface="A.C.M.E. Explosive"/>
                <a:ea typeface="A.C.M.E. Explosive"/>
                <a:cs typeface="A.C.M.E. Explosive"/>
                <a:sym typeface="A.C.M.E. Explosive"/>
              </a:defRPr>
            </a:pPr>
            <a:r>
              <a:t>CLASSIFICATION OF BRIDGES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Fixed – fixed bridge :…"/>
          <p:cNvSpPr txBox="1"/>
          <p:nvPr>
            <p:ph type="body" idx="4294967295"/>
          </p:nvPr>
        </p:nvSpPr>
        <p:spPr>
          <a:xfrm>
            <a:off x="685800" y="304800"/>
            <a:ext cx="7772400" cy="4800600"/>
          </a:xfrm>
          <a:prstGeom prst="rect">
            <a:avLst/>
          </a:prstGeom>
        </p:spPr>
        <p:txBody>
          <a:bodyPr>
            <a:normAutofit fontScale="100000" lnSpcReduction="0"/>
          </a:bodyPr>
          <a:lstStyle/>
          <a:p>
            <a:pPr marL="291465" indent="-291465" algn="just" defTabSz="777240">
              <a:lnSpc>
                <a:spcPct val="90000"/>
              </a:lnSpc>
              <a:spcBef>
                <a:spcPts val="400"/>
              </a:spcBef>
              <a:buSzTx/>
              <a:buFont typeface="Wingdings"/>
              <a:buNone/>
              <a:defRPr b="1" sz="1700">
                <a:solidFill>
                  <a:srgbClr val="FF66FF"/>
                </a:solidFill>
              </a:defRPr>
            </a:pPr>
            <a:r>
              <a:t>Fixed – fixed bridge</a:t>
            </a:r>
            <a:r>
              <a:rPr>
                <a:solidFill>
                  <a:srgbClr val="FFFFFF"/>
                </a:solidFill>
              </a:rPr>
              <a:t> : </a:t>
            </a:r>
          </a:p>
          <a:p>
            <a:pPr marL="291465" indent="-291465" algn="just" defTabSz="777240">
              <a:lnSpc>
                <a:spcPct val="90000"/>
              </a:lnSpc>
              <a:spcBef>
                <a:spcPts val="600"/>
              </a:spcBef>
              <a:buSzTx/>
              <a:buFont typeface="Wingdings"/>
              <a:buNone/>
              <a:defRPr b="1" sz="1700"/>
            </a:pPr>
          </a:p>
          <a:p>
            <a:pPr marL="291465" indent="-291465" algn="just" defTabSz="777240">
              <a:lnSpc>
                <a:spcPct val="90000"/>
              </a:lnSpc>
              <a:spcBef>
                <a:spcPts val="400"/>
              </a:spcBef>
              <a:defRPr sz="1700"/>
            </a:pPr>
            <a:r>
              <a:t>rigid connector at both ends of the pontic.</a:t>
            </a:r>
          </a:p>
          <a:p>
            <a:pPr marL="291465" indent="-291465" algn="just" defTabSz="777240">
              <a:lnSpc>
                <a:spcPct val="90000"/>
              </a:lnSpc>
              <a:spcBef>
                <a:spcPts val="400"/>
              </a:spcBef>
              <a:defRPr sz="1700"/>
            </a:pPr>
            <a:r>
              <a:t>prepared parallel to each other </a:t>
            </a:r>
          </a:p>
          <a:p>
            <a:pPr marL="291465" indent="-291465" algn="just" defTabSz="777240">
              <a:lnSpc>
                <a:spcPct val="90000"/>
              </a:lnSpc>
              <a:spcBef>
                <a:spcPts val="400"/>
              </a:spcBef>
              <a:defRPr sz="1700"/>
            </a:pPr>
            <a:r>
              <a:t>cemented in one piece.</a:t>
            </a:r>
          </a:p>
          <a:p>
            <a:pPr marL="291465" indent="-291465" algn="just" defTabSz="777240">
              <a:lnSpc>
                <a:spcPct val="90000"/>
              </a:lnSpc>
              <a:spcBef>
                <a:spcPts val="600"/>
              </a:spcBef>
              <a:defRPr sz="1700"/>
            </a:pPr>
          </a:p>
          <a:p>
            <a:pPr marL="291465" indent="-291465" algn="just" defTabSz="777240">
              <a:lnSpc>
                <a:spcPct val="90000"/>
              </a:lnSpc>
              <a:spcBef>
                <a:spcPts val="400"/>
              </a:spcBef>
              <a:defRPr sz="1700"/>
            </a:pPr>
            <a:r>
              <a:t>Stress imposed evenly b/w abutments.</a:t>
            </a:r>
          </a:p>
          <a:p>
            <a:pPr marL="291465" indent="-291465" algn="just" defTabSz="777240">
              <a:lnSpc>
                <a:spcPct val="90000"/>
              </a:lnSpc>
              <a:spcBef>
                <a:spcPts val="400"/>
              </a:spcBef>
              <a:defRPr sz="1700"/>
            </a:pPr>
            <a:r>
              <a:t> the entire occluding surface - covered by the retainers.  </a:t>
            </a:r>
            <a:r>
              <a:rPr b="1"/>
              <a:t>   </a:t>
            </a:r>
          </a:p>
          <a:p>
            <a:pPr marL="291465" indent="-291465" algn="just" defTabSz="777240">
              <a:lnSpc>
                <a:spcPct val="90000"/>
              </a:lnSpc>
              <a:spcBef>
                <a:spcPts val="400"/>
              </a:spcBef>
              <a:defRPr sz="1700"/>
            </a:pPr>
            <a:r>
              <a:t>More stress on chemical bond than in a fixed-movable design. </a:t>
            </a:r>
          </a:p>
          <a:p>
            <a:pPr marL="291465" indent="-291465" algn="just" defTabSz="777240">
              <a:lnSpc>
                <a:spcPct val="90000"/>
              </a:lnSpc>
              <a:spcBef>
                <a:spcPts val="600"/>
              </a:spcBef>
              <a:defRPr sz="1700"/>
            </a:pPr>
          </a:p>
          <a:p>
            <a:pPr marL="291465" indent="-291465" algn="just" defTabSz="777240">
              <a:lnSpc>
                <a:spcPct val="90000"/>
              </a:lnSpc>
              <a:spcBef>
                <a:spcPts val="400"/>
              </a:spcBef>
              <a:defRPr sz="1700"/>
            </a:pPr>
            <a:r>
              <a:t>no independent natural movement </a:t>
            </a:r>
          </a:p>
          <a:p>
            <a:pPr marL="291465" indent="-291465" algn="just" defTabSz="777240">
              <a:lnSpc>
                <a:spcPct val="90000"/>
              </a:lnSpc>
              <a:spcBef>
                <a:spcPts val="400"/>
              </a:spcBef>
              <a:defRPr sz="1700"/>
            </a:pPr>
            <a:r>
              <a:t>extreme caution when deciding on </a:t>
            </a:r>
          </a:p>
          <a:p>
            <a:pPr marL="291465" indent="-291465" algn="just" defTabSz="777240">
              <a:lnSpc>
                <a:spcPct val="90000"/>
              </a:lnSpc>
              <a:spcBef>
                <a:spcPts val="400"/>
              </a:spcBef>
              <a:buSzTx/>
              <a:buFont typeface="Wingdings"/>
              <a:buNone/>
              <a:defRPr sz="1700"/>
            </a:pPr>
            <a:r>
              <a:t>	a suitable retainer </a:t>
            </a:r>
          </a:p>
          <a:p>
            <a:pPr marL="291465" indent="-291465" algn="just" defTabSz="777240">
              <a:lnSpc>
                <a:spcPct val="90000"/>
              </a:lnSpc>
              <a:spcBef>
                <a:spcPts val="400"/>
              </a:spcBef>
              <a:defRPr sz="1700"/>
            </a:pPr>
            <a:r>
              <a:t>Caries is extremely rapid</a:t>
            </a:r>
          </a:p>
          <a:p>
            <a:pPr marL="291465" indent="-291465" algn="just" defTabSz="777240">
              <a:lnSpc>
                <a:spcPct val="90000"/>
              </a:lnSpc>
              <a:spcBef>
                <a:spcPts val="400"/>
              </a:spcBef>
              <a:defRPr sz="1700"/>
            </a:pPr>
            <a:r>
              <a:t>longer the span the greater  the stress </a:t>
            </a:r>
          </a:p>
          <a:p>
            <a:pPr marL="291465" indent="-291465" algn="just" defTabSz="777240">
              <a:lnSpc>
                <a:spcPct val="90000"/>
              </a:lnSpc>
              <a:spcBef>
                <a:spcPts val="400"/>
              </a:spcBef>
              <a:buSzTx/>
              <a:buFont typeface="Wingdings"/>
              <a:buNone/>
              <a:defRPr sz="1700"/>
            </a:pPr>
            <a:r>
              <a:t>	on the solder joint .</a:t>
            </a:r>
          </a:p>
        </p:txBody>
      </p:sp>
      <p:pic>
        <p:nvPicPr>
          <p:cNvPr id="94" name="image.png" descr="image.png"/>
          <p:cNvPicPr>
            <a:picLocks noChangeAspect="1"/>
          </p:cNvPicPr>
          <p:nvPr/>
        </p:nvPicPr>
        <p:blipFill>
          <a:blip r:embed="rId2">
            <a:extLst/>
          </a:blip>
          <a:stretch>
            <a:fillRect/>
          </a:stretch>
        </p:blipFill>
        <p:spPr>
          <a:xfrm>
            <a:off x="6324600" y="3657600"/>
            <a:ext cx="2247900" cy="1727200"/>
          </a:xfrm>
          <a:prstGeom prst="rect">
            <a:avLst/>
          </a:prstGeom>
          <a:ln w="12700">
            <a:miter lim="400000"/>
          </a:ln>
        </p:spPr>
      </p:pic>
      <p:pic>
        <p:nvPicPr>
          <p:cNvPr id="95" name="DSC09104" descr="DSC09104"/>
          <p:cNvPicPr>
            <a:picLocks noChangeAspect="1"/>
          </p:cNvPicPr>
          <p:nvPr/>
        </p:nvPicPr>
        <p:blipFill>
          <a:blip r:embed="rId3">
            <a:extLst/>
          </a:blip>
          <a:srcRect l="8570" t="15237" r="8570" b="19999"/>
          <a:stretch>
            <a:fillRect/>
          </a:stretch>
        </p:blipFill>
        <p:spPr>
          <a:xfrm>
            <a:off x="6095999" y="685800"/>
            <a:ext cx="2514601" cy="14747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Fixed – movable bridge :…"/>
          <p:cNvSpPr txBox="1"/>
          <p:nvPr>
            <p:ph type="body" idx="4294967295"/>
          </p:nvPr>
        </p:nvSpPr>
        <p:spPr>
          <a:xfrm>
            <a:off x="228600" y="228600"/>
            <a:ext cx="5715000" cy="6248400"/>
          </a:xfrm>
          <a:prstGeom prst="rect">
            <a:avLst/>
          </a:prstGeom>
        </p:spPr>
        <p:txBody>
          <a:bodyPr>
            <a:normAutofit fontScale="100000" lnSpcReduction="0"/>
          </a:bodyPr>
          <a:lstStyle/>
          <a:p>
            <a:pPr algn="just">
              <a:spcBef>
                <a:spcPts val="400"/>
              </a:spcBef>
              <a:buSzTx/>
              <a:buFont typeface="Wingdings"/>
              <a:buNone/>
              <a:defRPr b="1" sz="2000">
                <a:solidFill>
                  <a:srgbClr val="FF66FF"/>
                </a:solidFill>
              </a:defRPr>
            </a:pPr>
            <a:r>
              <a:t>Fixed – movable bridge</a:t>
            </a:r>
            <a:r>
              <a:rPr>
                <a:solidFill>
                  <a:srgbClr val="FFFFFF"/>
                </a:solidFill>
              </a:rPr>
              <a:t> : </a:t>
            </a:r>
          </a:p>
          <a:p>
            <a:pPr algn="just">
              <a:buSzTx/>
              <a:buFont typeface="Wingdings"/>
              <a:buNone/>
              <a:defRPr sz="2000"/>
            </a:pPr>
          </a:p>
          <a:p>
            <a:pPr algn="just">
              <a:spcBef>
                <a:spcPts val="400"/>
              </a:spcBef>
              <a:defRPr sz="2000"/>
            </a:pPr>
            <a:r>
              <a:t>major retainer</a:t>
            </a:r>
          </a:p>
          <a:p>
            <a:pPr algn="just">
              <a:spcBef>
                <a:spcPts val="400"/>
              </a:spcBef>
              <a:defRPr sz="2000"/>
            </a:pPr>
            <a:r>
              <a:t>minor retainer</a:t>
            </a:r>
          </a:p>
          <a:p>
            <a:pPr lvl="1" marL="285750" indent="171450" algn="just">
              <a:spcBef>
                <a:spcPts val="0"/>
              </a:spcBef>
              <a:buSzTx/>
              <a:buFont typeface="Wingdings"/>
              <a:buNone/>
              <a:defRPr sz="1800"/>
            </a:pPr>
            <a:r>
              <a:t>   </a:t>
            </a:r>
            <a:r>
              <a:rPr sz="2000"/>
              <a:t>	resist both separation of the pontic from the retainer and lateral movement of the pontic </a:t>
            </a:r>
            <a:endParaRPr sz="2000"/>
          </a:p>
          <a:p>
            <a:pPr algn="just">
              <a:spcBef>
                <a:spcPts val="400"/>
              </a:spcBef>
              <a:defRPr sz="2000"/>
            </a:pPr>
            <a:r>
              <a:t>Occlusal forces - tooth surface not covered by the retainer - depress the tooth- movement at the movable joint rather than rupturing of the cement lute. – degree of stress breaking.</a:t>
            </a:r>
          </a:p>
          <a:p>
            <a:pPr algn="just">
              <a:spcBef>
                <a:spcPts val="400"/>
              </a:spcBef>
              <a:defRPr sz="2000"/>
            </a:pPr>
            <a:r>
              <a:t>more successful than fixed-fixed ( the risk of debonding is  reduced) </a:t>
            </a:r>
          </a:p>
          <a:p>
            <a:pPr algn="just">
              <a:buSzTx/>
              <a:buFont typeface="Wingdings"/>
              <a:buNone/>
              <a:defRPr b="1" sz="2000"/>
            </a:pPr>
          </a:p>
          <a:p>
            <a:pPr algn="just">
              <a:spcBef>
                <a:spcPts val="400"/>
              </a:spcBef>
              <a:buSzTx/>
              <a:buFont typeface="Wingdings"/>
              <a:buNone/>
              <a:defRPr b="1" sz="2000">
                <a:solidFill>
                  <a:schemeClr val="accent1"/>
                </a:solidFill>
              </a:defRPr>
            </a:pPr>
            <a:r>
              <a:t>Retainers</a:t>
            </a:r>
            <a:r>
              <a:rPr>
                <a:solidFill>
                  <a:srgbClr val="FFFFFF"/>
                </a:solidFill>
              </a:rPr>
              <a:t> : </a:t>
            </a:r>
          </a:p>
          <a:p>
            <a:pPr>
              <a:spcBef>
                <a:spcPts val="400"/>
              </a:spcBef>
              <a:defRPr sz="2000"/>
            </a:pPr>
            <a:r>
              <a:t>The three-quarter crown,  MO, DO, or MOD inlay </a:t>
            </a:r>
          </a:p>
        </p:txBody>
      </p:sp>
      <p:pic>
        <p:nvPicPr>
          <p:cNvPr id="98" name="image.jpeg" descr="image.jpeg"/>
          <p:cNvPicPr>
            <a:picLocks noChangeAspect="1"/>
          </p:cNvPicPr>
          <p:nvPr/>
        </p:nvPicPr>
        <p:blipFill>
          <a:blip r:embed="rId2">
            <a:extLst/>
          </a:blip>
          <a:stretch>
            <a:fillRect/>
          </a:stretch>
        </p:blipFill>
        <p:spPr>
          <a:xfrm>
            <a:off x="6172200" y="304800"/>
            <a:ext cx="2627313" cy="1163638"/>
          </a:xfrm>
          <a:prstGeom prst="rect">
            <a:avLst/>
          </a:prstGeom>
          <a:ln w="12700">
            <a:miter lim="400000"/>
          </a:ln>
        </p:spPr>
      </p:pic>
      <p:pic>
        <p:nvPicPr>
          <p:cNvPr id="99" name="image.png" descr="image.png"/>
          <p:cNvPicPr>
            <a:picLocks noChangeAspect="1"/>
          </p:cNvPicPr>
          <p:nvPr/>
        </p:nvPicPr>
        <p:blipFill>
          <a:blip r:embed="rId3">
            <a:extLst/>
          </a:blip>
          <a:stretch>
            <a:fillRect/>
          </a:stretch>
        </p:blipFill>
        <p:spPr>
          <a:xfrm>
            <a:off x="6200775" y="1524000"/>
            <a:ext cx="2598738" cy="4724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Fixed-Semi movable bridge…"/>
          <p:cNvSpPr txBox="1"/>
          <p:nvPr/>
        </p:nvSpPr>
        <p:spPr>
          <a:xfrm>
            <a:off x="258445" y="552450"/>
            <a:ext cx="6706235" cy="2342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FF66FF"/>
                </a:solidFill>
              </a:defRPr>
            </a:pPr>
            <a:r>
              <a:t>Fixed-Semi movable bridge</a:t>
            </a:r>
          </a:p>
          <a:p>
            <a:pPr>
              <a:defRPr b="1" sz="900">
                <a:solidFill>
                  <a:srgbClr val="FF66FF"/>
                </a:solidFill>
              </a:defRPr>
            </a:pPr>
          </a:p>
          <a:p>
            <a:pPr lvl="1" marL="457200" indent="0">
              <a:buSzPct val="100000"/>
              <a:buChar char="•"/>
              <a:defRPr sz="2400">
                <a:solidFill>
                  <a:srgbClr val="FFFFFF"/>
                </a:solidFill>
              </a:defRPr>
            </a:pPr>
            <a:r>
              <a:t>	Posterior moderately long span bridge </a:t>
            </a:r>
          </a:p>
          <a:p>
            <a:pPr lvl="1" marL="457200" indent="0">
              <a:buSzPct val="100000"/>
              <a:buChar char="•"/>
              <a:defRPr sz="2400">
                <a:solidFill>
                  <a:srgbClr val="FFFFFF"/>
                </a:solidFill>
              </a:defRPr>
            </a:pPr>
            <a:r>
              <a:t>    	Movement restricted</a:t>
            </a:r>
          </a:p>
          <a:p>
            <a:pPr lvl="1" marL="457200" indent="0">
              <a:buSzPct val="100000"/>
              <a:buChar char="•"/>
              <a:defRPr sz="2400">
                <a:solidFill>
                  <a:srgbClr val="FFFFFF"/>
                </a:solidFill>
              </a:defRPr>
            </a:pPr>
            <a:r>
              <a:t>	Sufficient to break the stress</a:t>
            </a:r>
          </a:p>
          <a:p>
            <a:pPr lvl="1" marL="457200" indent="0">
              <a:buSzPct val="100000"/>
              <a:buChar char="•"/>
              <a:defRPr sz="2400">
                <a:solidFill>
                  <a:srgbClr val="FFFFFF"/>
                </a:solidFill>
              </a:defRPr>
            </a:pPr>
            <a:r>
              <a:t>	Cement failure</a:t>
            </a:r>
          </a:p>
          <a:p>
            <a:pPr lvl="1" marL="457200" indent="0">
              <a:buSzPct val="100000"/>
              <a:buChar char="•"/>
              <a:defRPr sz="2400">
                <a:solidFill>
                  <a:srgbClr val="FFFFFF"/>
                </a:solidFill>
              </a:defRPr>
            </a:pPr>
            <a:r>
              <a:t>	Same line of insertion</a:t>
            </a:r>
          </a:p>
        </p:txBody>
      </p:sp>
      <p:sp>
        <p:nvSpPr>
          <p:cNvPr id="102" name="Precision Retainers…"/>
          <p:cNvSpPr txBox="1"/>
          <p:nvPr/>
        </p:nvSpPr>
        <p:spPr>
          <a:xfrm>
            <a:off x="274320" y="3581400"/>
            <a:ext cx="8214360" cy="25909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400"/>
              </a:spcBef>
              <a:defRPr b="1" sz="2400">
                <a:solidFill>
                  <a:schemeClr val="accent1"/>
                </a:solidFill>
              </a:defRPr>
            </a:pPr>
            <a:r>
              <a:t>Precision Retainers</a:t>
            </a:r>
          </a:p>
          <a:p>
            <a:pPr lvl="1" marL="457200" indent="0">
              <a:spcBef>
                <a:spcPts val="1400"/>
              </a:spcBef>
              <a:buSzPct val="100000"/>
              <a:buChar char="•"/>
              <a:defRPr sz="2400">
                <a:solidFill>
                  <a:srgbClr val="FFFFFF"/>
                </a:solidFill>
              </a:defRPr>
            </a:pPr>
            <a:r>
              <a:t>   Frictional fit</a:t>
            </a:r>
          </a:p>
          <a:p>
            <a:pPr lvl="1" marL="457200" indent="0">
              <a:spcBef>
                <a:spcPts val="1400"/>
              </a:spcBef>
              <a:buSzPct val="100000"/>
              <a:buChar char="•"/>
              <a:defRPr sz="2400">
                <a:solidFill>
                  <a:srgbClr val="FFFFFF"/>
                </a:solidFill>
              </a:defRPr>
            </a:pPr>
            <a:r>
              <a:t>   Equal retention from both retainers  </a:t>
            </a:r>
          </a:p>
          <a:p>
            <a:pPr lvl="1" marL="457200" indent="0">
              <a:spcBef>
                <a:spcPts val="1400"/>
              </a:spcBef>
              <a:buSzPct val="100000"/>
              <a:buChar char="•"/>
              <a:defRPr sz="2400">
                <a:solidFill>
                  <a:srgbClr val="FFFFFF"/>
                </a:solidFill>
              </a:defRPr>
            </a:pPr>
            <a:r>
              <a:t>   Housing the retainer – Deeper box/ slot/ keyway</a:t>
            </a:r>
          </a:p>
          <a:p>
            <a:pPr lvl="1" marL="457200" indent="0">
              <a:spcBef>
                <a:spcPts val="1400"/>
              </a:spcBef>
              <a:buSzPct val="100000"/>
              <a:buChar char="•"/>
              <a:defRPr sz="2400">
                <a:solidFill>
                  <a:srgbClr val="FFFFFF"/>
                </a:solidFill>
              </a:defRPr>
            </a:pPr>
            <a:r>
              <a:t>   Large well erupted tooth</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Cantilever bridge :…"/>
          <p:cNvSpPr txBox="1"/>
          <p:nvPr>
            <p:ph type="body" idx="4294967295"/>
          </p:nvPr>
        </p:nvSpPr>
        <p:spPr>
          <a:xfrm>
            <a:off x="304800" y="228600"/>
            <a:ext cx="7772400" cy="6629400"/>
          </a:xfrm>
          <a:prstGeom prst="rect">
            <a:avLst/>
          </a:prstGeom>
        </p:spPr>
        <p:txBody>
          <a:bodyPr>
            <a:normAutofit fontScale="100000" lnSpcReduction="0"/>
          </a:bodyPr>
          <a:lstStyle/>
          <a:p>
            <a:pPr algn="just">
              <a:lnSpc>
                <a:spcPct val="90000"/>
              </a:lnSpc>
              <a:spcBef>
                <a:spcPts val="600"/>
              </a:spcBef>
              <a:buSzTx/>
              <a:buFont typeface="Wingdings"/>
              <a:buNone/>
              <a:defRPr b="1" sz="2800">
                <a:solidFill>
                  <a:srgbClr val="FF66FF"/>
                </a:solidFill>
              </a:defRPr>
            </a:pPr>
            <a:r>
              <a:t>Cantilever bridge</a:t>
            </a:r>
            <a:r>
              <a:rPr>
                <a:solidFill>
                  <a:srgbClr val="FFFFFF"/>
                </a:solidFill>
              </a:rPr>
              <a:t> : </a:t>
            </a:r>
          </a:p>
          <a:p>
            <a:pPr algn="just">
              <a:lnSpc>
                <a:spcPct val="90000"/>
              </a:lnSpc>
              <a:buSzTx/>
              <a:buFont typeface="Wingdings"/>
              <a:buNone/>
              <a:defRPr b="1" sz="2800"/>
            </a:pPr>
          </a:p>
          <a:p>
            <a:pPr algn="just">
              <a:lnSpc>
                <a:spcPct val="90000"/>
              </a:lnSpc>
              <a:spcBef>
                <a:spcPts val="600"/>
              </a:spcBef>
              <a:defRPr sz="2800"/>
            </a:pPr>
            <a:r>
              <a:t>support for the pontic at one end only.</a:t>
            </a:r>
          </a:p>
          <a:p>
            <a:pPr algn="just">
              <a:lnSpc>
                <a:spcPct val="90000"/>
              </a:lnSpc>
              <a:spcBef>
                <a:spcPts val="600"/>
              </a:spcBef>
              <a:defRPr sz="2800"/>
            </a:pPr>
            <a:r>
              <a:t>either mesial or distal to the span,</a:t>
            </a:r>
          </a:p>
          <a:p>
            <a:pPr algn="just">
              <a:lnSpc>
                <a:spcPct val="90000"/>
              </a:lnSpc>
              <a:spcBef>
                <a:spcPts val="600"/>
              </a:spcBef>
              <a:defRPr sz="2800"/>
            </a:pPr>
            <a:r>
              <a:t>Cantilever bridges </a:t>
            </a:r>
          </a:p>
          <a:p>
            <a:pPr algn="just">
              <a:lnSpc>
                <a:spcPct val="90000"/>
              </a:lnSpc>
              <a:spcBef>
                <a:spcPts val="600"/>
              </a:spcBef>
              <a:buSzTx/>
              <a:buFont typeface="Wingdings"/>
              <a:buNone/>
              <a:defRPr sz="2800"/>
            </a:pPr>
            <a:r>
              <a:t>	- less destructive and  good record of     </a:t>
            </a:r>
          </a:p>
          <a:p>
            <a:pPr algn="just">
              <a:lnSpc>
                <a:spcPct val="90000"/>
              </a:lnSpc>
              <a:spcBef>
                <a:spcPts val="600"/>
              </a:spcBef>
              <a:buSzTx/>
              <a:buFont typeface="Wingdings"/>
              <a:buNone/>
              <a:defRPr sz="2800"/>
            </a:pPr>
            <a:r>
              <a:t>      success. </a:t>
            </a:r>
          </a:p>
          <a:p>
            <a:pPr algn="just">
              <a:lnSpc>
                <a:spcPct val="90000"/>
              </a:lnSpc>
              <a:spcBef>
                <a:spcPts val="600"/>
              </a:spcBef>
              <a:buSzTx/>
              <a:buFont typeface="Wingdings"/>
              <a:buNone/>
              <a:defRPr b="1" sz="2800"/>
            </a:pPr>
            <a:r>
              <a:t>    - </a:t>
            </a:r>
            <a:r>
              <a:rPr b="0"/>
              <a:t>Simplicity in designing</a:t>
            </a:r>
          </a:p>
          <a:p>
            <a:pPr algn="just">
              <a:lnSpc>
                <a:spcPct val="90000"/>
              </a:lnSpc>
              <a:spcBef>
                <a:spcPts val="600"/>
              </a:spcBef>
              <a:buSzTx/>
              <a:buFont typeface="Wingdings"/>
              <a:buNone/>
              <a:defRPr sz="2800"/>
            </a:pPr>
            <a:r>
              <a:t>    - Excellent esthetics.</a:t>
            </a:r>
          </a:p>
          <a:p>
            <a:pPr algn="just">
              <a:lnSpc>
                <a:spcPct val="90000"/>
              </a:lnSpc>
              <a:spcBef>
                <a:spcPts val="600"/>
              </a:spcBef>
              <a:buSzTx/>
              <a:buFont typeface="Wingdings"/>
              <a:buNone/>
              <a:defRPr sz="2800"/>
            </a:pPr>
            <a:r>
              <a:t>   Indication:                   Contraindic:</a:t>
            </a:r>
          </a:p>
          <a:p>
            <a:pPr algn="just">
              <a:lnSpc>
                <a:spcPct val="90000"/>
              </a:lnSpc>
              <a:spcBef>
                <a:spcPts val="600"/>
              </a:spcBef>
              <a:buSzTx/>
              <a:buFont typeface="Wingdings"/>
              <a:buNone/>
              <a:defRPr sz="2800"/>
            </a:pPr>
            <a:r>
              <a:t>   lateral – 1 abutment    Canine replacement</a:t>
            </a:r>
          </a:p>
          <a:p>
            <a:pPr algn="just">
              <a:lnSpc>
                <a:spcPct val="90000"/>
              </a:lnSpc>
              <a:spcBef>
                <a:spcPts val="600"/>
              </a:spcBef>
              <a:buSzTx/>
              <a:buFont typeface="Wingdings"/>
              <a:buNone/>
              <a:defRPr sz="2800"/>
            </a:pPr>
            <a:r>
              <a:t>   premolar – 2 abut        Molar pontic</a:t>
            </a:r>
          </a:p>
          <a:p>
            <a:pPr algn="just">
              <a:lnSpc>
                <a:spcPct val="90000"/>
              </a:lnSpc>
              <a:spcBef>
                <a:spcPts val="600"/>
              </a:spcBef>
              <a:buSzTx/>
              <a:buFont typeface="Wingdings"/>
              <a:buNone/>
              <a:defRPr sz="2800"/>
            </a:pPr>
            <a:r>
              <a:t>                                       Tramatic occlusion</a:t>
            </a:r>
          </a:p>
          <a:p>
            <a:pPr algn="just">
              <a:lnSpc>
                <a:spcPct val="90000"/>
              </a:lnSpc>
              <a:spcBef>
                <a:spcPts val="600"/>
              </a:spcBef>
              <a:buSzTx/>
              <a:buFont typeface="Wingdings"/>
              <a:buNone/>
              <a:defRPr sz="2800"/>
            </a:pPr>
            <a:r>
              <a:t>                                       Deep bite </a:t>
            </a:r>
          </a:p>
        </p:txBody>
      </p:sp>
      <p:pic>
        <p:nvPicPr>
          <p:cNvPr id="105" name="image.jpeg" descr="image.jpeg"/>
          <p:cNvPicPr>
            <a:picLocks noChangeAspect="1"/>
          </p:cNvPicPr>
          <p:nvPr/>
        </p:nvPicPr>
        <p:blipFill>
          <a:blip r:embed="rId2">
            <a:extLst/>
          </a:blip>
          <a:stretch>
            <a:fillRect/>
          </a:stretch>
        </p:blipFill>
        <p:spPr>
          <a:xfrm>
            <a:off x="6629400" y="228600"/>
            <a:ext cx="2514600" cy="1173163"/>
          </a:xfrm>
          <a:prstGeom prst="rect">
            <a:avLst/>
          </a:prstGeom>
          <a:ln w="12700">
            <a:miter lim="400000"/>
          </a:ln>
        </p:spPr>
      </p:pic>
      <p:pic>
        <p:nvPicPr>
          <p:cNvPr id="106" name="image.png" descr="image.png"/>
          <p:cNvPicPr>
            <a:picLocks noChangeAspect="1"/>
          </p:cNvPicPr>
          <p:nvPr/>
        </p:nvPicPr>
        <p:blipFill>
          <a:blip r:embed="rId3">
            <a:extLst/>
          </a:blip>
          <a:stretch>
            <a:fillRect/>
          </a:stretch>
        </p:blipFill>
        <p:spPr>
          <a:xfrm>
            <a:off x="6858000" y="3048000"/>
            <a:ext cx="1971675" cy="15478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pring cantilever bridge :…"/>
          <p:cNvSpPr txBox="1"/>
          <p:nvPr>
            <p:ph type="body" idx="4294967295"/>
          </p:nvPr>
        </p:nvSpPr>
        <p:spPr>
          <a:xfrm>
            <a:off x="152400" y="228600"/>
            <a:ext cx="7772400" cy="6629400"/>
          </a:xfrm>
          <a:prstGeom prst="rect">
            <a:avLst/>
          </a:prstGeom>
        </p:spPr>
        <p:txBody>
          <a:bodyPr>
            <a:normAutofit fontScale="100000" lnSpcReduction="0"/>
          </a:bodyPr>
          <a:lstStyle/>
          <a:p>
            <a:pPr algn="just">
              <a:lnSpc>
                <a:spcPct val="90000"/>
              </a:lnSpc>
              <a:spcBef>
                <a:spcPts val="600"/>
              </a:spcBef>
              <a:buSzTx/>
              <a:buFont typeface="Wingdings"/>
              <a:buNone/>
              <a:defRPr b="1" sz="2800">
                <a:solidFill>
                  <a:srgbClr val="FF66FF"/>
                </a:solidFill>
              </a:defRPr>
            </a:pPr>
            <a:r>
              <a:t>Spring cantilever bridge</a:t>
            </a:r>
            <a:r>
              <a:rPr>
                <a:solidFill>
                  <a:srgbClr val="FFFFFF"/>
                </a:solidFill>
              </a:rPr>
              <a:t> : </a:t>
            </a:r>
          </a:p>
          <a:p>
            <a:pPr algn="just">
              <a:lnSpc>
                <a:spcPct val="90000"/>
              </a:lnSpc>
              <a:buSzTx/>
              <a:buFont typeface="Wingdings"/>
              <a:buNone/>
              <a:defRPr sz="2800"/>
            </a:pPr>
          </a:p>
          <a:p>
            <a:pPr algn="just">
              <a:lnSpc>
                <a:spcPct val="90000"/>
              </a:lnSpc>
              <a:spcBef>
                <a:spcPts val="500"/>
              </a:spcBef>
              <a:defRPr sz="2400"/>
            </a:pPr>
            <a:r>
              <a:t>Tooth retained &amp; tissue borne pontic</a:t>
            </a:r>
          </a:p>
          <a:p>
            <a:pPr algn="just">
              <a:lnSpc>
                <a:spcPct val="90000"/>
              </a:lnSpc>
              <a:spcBef>
                <a:spcPts val="500"/>
              </a:spcBef>
              <a:defRPr sz="2400"/>
            </a:pPr>
            <a:r>
              <a:t>the replacement of upper incisor teeth.</a:t>
            </a:r>
          </a:p>
          <a:p>
            <a:pPr algn="just">
              <a:lnSpc>
                <a:spcPct val="90000"/>
              </a:lnSpc>
              <a:spcBef>
                <a:spcPts val="500"/>
              </a:spcBef>
              <a:defRPr sz="2400"/>
            </a:pPr>
            <a:r>
              <a:t>Flexible palatal bar</a:t>
            </a:r>
          </a:p>
          <a:p>
            <a:pPr algn="just">
              <a:lnSpc>
                <a:spcPct val="90000"/>
              </a:lnSpc>
              <a:spcBef>
                <a:spcPts val="500"/>
              </a:spcBef>
              <a:defRPr sz="2400"/>
            </a:pPr>
            <a:r>
              <a:t>Forces are absorbed by the springiness of the arm and by displacement of the mucoperiosteum of the palate </a:t>
            </a:r>
          </a:p>
          <a:p>
            <a:pPr algn="just">
              <a:lnSpc>
                <a:spcPct val="90000"/>
              </a:lnSpc>
              <a:spcBef>
                <a:spcPts val="500"/>
              </a:spcBef>
              <a:defRPr sz="2400"/>
            </a:pPr>
            <a:r>
              <a:t>replaced either by minimal-preparation bridges </a:t>
            </a:r>
          </a:p>
          <a:p>
            <a:pPr algn="just">
              <a:lnSpc>
                <a:spcPct val="90000"/>
              </a:lnSpc>
              <a:spcBef>
                <a:spcPts val="500"/>
              </a:spcBef>
              <a:defRPr sz="2400"/>
            </a:pPr>
            <a:r>
              <a:t>to preserve intact anterior teeth (natural esthetics), unsuitable anterior teeth as abutments, when posterior teeth needed crowning </a:t>
            </a:r>
          </a:p>
          <a:p>
            <a:pPr algn="just">
              <a:lnSpc>
                <a:spcPct val="90000"/>
              </a:lnSpc>
              <a:spcBef>
                <a:spcPts val="500"/>
              </a:spcBef>
              <a:defRPr sz="2400"/>
            </a:pPr>
            <a:r>
              <a:t> to preserve diastemas </a:t>
            </a:r>
          </a:p>
          <a:p>
            <a:pPr algn="just">
              <a:lnSpc>
                <a:spcPct val="90000"/>
              </a:lnSpc>
              <a:spcBef>
                <a:spcPts val="500"/>
              </a:spcBef>
              <a:defRPr sz="2400"/>
            </a:pPr>
            <a:r>
              <a:t>Contraindications:</a:t>
            </a:r>
          </a:p>
          <a:p>
            <a:pPr algn="just">
              <a:lnSpc>
                <a:spcPct val="90000"/>
              </a:lnSpc>
              <a:spcBef>
                <a:spcPts val="500"/>
              </a:spcBef>
              <a:buSzTx/>
              <a:buFont typeface="Wingdings"/>
              <a:buNone/>
              <a:defRPr sz="2400"/>
            </a:pPr>
            <a:r>
              <a:t>    - Unusual shape of palate</a:t>
            </a:r>
          </a:p>
          <a:p>
            <a:pPr algn="just">
              <a:lnSpc>
                <a:spcPct val="90000"/>
              </a:lnSpc>
              <a:spcBef>
                <a:spcPts val="500"/>
              </a:spcBef>
              <a:buSzTx/>
              <a:buFont typeface="Wingdings"/>
              <a:buNone/>
              <a:defRPr sz="2400"/>
            </a:pPr>
            <a:r>
              <a:t>    - Soft tissue loss (vertical defect of bone)</a:t>
            </a:r>
          </a:p>
        </p:txBody>
      </p:sp>
      <p:pic>
        <p:nvPicPr>
          <p:cNvPr id="109" name="image.jpeg" descr="image.jpeg"/>
          <p:cNvPicPr>
            <a:picLocks noChangeAspect="1"/>
          </p:cNvPicPr>
          <p:nvPr/>
        </p:nvPicPr>
        <p:blipFill>
          <a:blip r:embed="rId2">
            <a:extLst/>
          </a:blip>
          <a:stretch>
            <a:fillRect/>
          </a:stretch>
        </p:blipFill>
        <p:spPr>
          <a:xfrm>
            <a:off x="5943600" y="457200"/>
            <a:ext cx="2895600" cy="17049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image.png" descr="image.png"/>
          <p:cNvPicPr>
            <a:picLocks noChangeAspect="1"/>
          </p:cNvPicPr>
          <p:nvPr/>
        </p:nvPicPr>
        <p:blipFill>
          <a:blip r:embed="rId2">
            <a:extLst/>
          </a:blip>
          <a:stretch>
            <a:fillRect/>
          </a:stretch>
        </p:blipFill>
        <p:spPr>
          <a:xfrm>
            <a:off x="5113337" y="1295400"/>
            <a:ext cx="3725863" cy="5029200"/>
          </a:xfrm>
          <a:prstGeom prst="rect">
            <a:avLst/>
          </a:prstGeom>
          <a:ln w="12700">
            <a:miter lim="400000"/>
          </a:ln>
        </p:spPr>
      </p:pic>
      <p:sp>
        <p:nvSpPr>
          <p:cNvPr id="112" name="Compound bridge"/>
          <p:cNvSpPr txBox="1"/>
          <p:nvPr/>
        </p:nvSpPr>
        <p:spPr>
          <a:xfrm>
            <a:off x="5970270" y="471487"/>
            <a:ext cx="192144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66FF"/>
                </a:solidFill>
              </a:defRPr>
            </a:lvl1pPr>
          </a:lstStyle>
          <a:p>
            <a:pPr/>
            <a:r>
              <a:t>Compound bridge</a:t>
            </a:r>
          </a:p>
        </p:txBody>
      </p:sp>
      <p:sp>
        <p:nvSpPr>
          <p:cNvPr id="113" name="Compound bridges :…"/>
          <p:cNvSpPr txBox="1"/>
          <p:nvPr/>
        </p:nvSpPr>
        <p:spPr>
          <a:xfrm>
            <a:off x="274319" y="228600"/>
            <a:ext cx="4480562" cy="350465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70000"/>
              </a:lnSpc>
              <a:spcBef>
                <a:spcPts val="600"/>
              </a:spcBef>
              <a:defRPr b="1" sz="2800">
                <a:solidFill>
                  <a:srgbClr val="FF66FF"/>
                </a:solidFill>
              </a:defRPr>
            </a:pPr>
            <a:r>
              <a:t>Compound bridges</a:t>
            </a:r>
            <a:r>
              <a:rPr>
                <a:solidFill>
                  <a:srgbClr val="FFFFFF"/>
                </a:solidFill>
              </a:rPr>
              <a:t> :</a:t>
            </a:r>
            <a:endParaRPr>
              <a:solidFill>
                <a:srgbClr val="FFFFFF"/>
              </a:solidFill>
            </a:endParaRPr>
          </a:p>
          <a:p>
            <a:pPr algn="just">
              <a:lnSpc>
                <a:spcPct val="70000"/>
              </a:lnSpc>
              <a:spcBef>
                <a:spcPts val="600"/>
              </a:spcBef>
              <a:defRPr b="1" sz="2800">
                <a:solidFill>
                  <a:srgbClr val="FFFFFF"/>
                </a:solidFill>
              </a:defRPr>
            </a:pPr>
            <a:r>
              <a:t> </a:t>
            </a:r>
          </a:p>
          <a:p>
            <a:pPr algn="just">
              <a:lnSpc>
                <a:spcPct val="70000"/>
              </a:lnSpc>
              <a:spcBef>
                <a:spcPts val="600"/>
              </a:spcBef>
              <a:buClr>
                <a:srgbClr val="FFFFCC"/>
              </a:buClr>
              <a:buSzPct val="75000"/>
              <a:buChar char="●"/>
              <a:defRPr sz="2800">
                <a:solidFill>
                  <a:srgbClr val="FFFFFF"/>
                </a:solidFill>
              </a:defRPr>
            </a:pPr>
            <a:r>
              <a:t> the fixed-fixed and cantilever designs </a:t>
            </a:r>
          </a:p>
          <a:p>
            <a:pPr algn="just">
              <a:lnSpc>
                <a:spcPct val="70000"/>
              </a:lnSpc>
              <a:spcBef>
                <a:spcPts val="600"/>
              </a:spcBef>
              <a:buClr>
                <a:srgbClr val="FFFFCC"/>
              </a:buClr>
              <a:buSzPct val="75000"/>
              <a:buChar char="●"/>
              <a:defRPr sz="2800">
                <a:solidFill>
                  <a:srgbClr val="FFFFFF"/>
                </a:solidFill>
              </a:defRPr>
            </a:pPr>
            <a:r>
              <a:t>fixed-fixed and fixed-movable designs. </a:t>
            </a:r>
          </a:p>
          <a:p>
            <a:pPr algn="just">
              <a:lnSpc>
                <a:spcPct val="70000"/>
              </a:lnSpc>
              <a:spcBef>
                <a:spcPts val="600"/>
              </a:spcBef>
              <a:buClr>
                <a:srgbClr val="FFFFCC"/>
              </a:buClr>
              <a:buSzPct val="75000"/>
              <a:buChar char="●"/>
              <a:defRPr sz="2800">
                <a:solidFill>
                  <a:srgbClr val="FFFFFF"/>
                </a:solidFill>
              </a:defRPr>
            </a:pPr>
            <a:r>
              <a:t>a bridge with a removable buccal flange that replaces lost </a:t>
            </a:r>
          </a:p>
          <a:p>
            <a:pPr algn="just">
              <a:lnSpc>
                <a:spcPct val="70000"/>
              </a:lnSpc>
              <a:spcBef>
                <a:spcPts val="600"/>
              </a:spcBef>
              <a:defRPr sz="2800">
                <a:solidFill>
                  <a:srgbClr val="FFFFFF"/>
                </a:solidFill>
              </a:defRPr>
            </a:pPr>
            <a:r>
              <a:t>	alveolar tissue. </a:t>
            </a:r>
          </a:p>
        </p:txBody>
      </p:sp>
      <p:pic>
        <p:nvPicPr>
          <p:cNvPr id="114" name="image.png" descr="image.png"/>
          <p:cNvPicPr>
            <a:picLocks noChangeAspect="1"/>
          </p:cNvPicPr>
          <p:nvPr/>
        </p:nvPicPr>
        <p:blipFill>
          <a:blip r:embed="rId3">
            <a:extLst/>
          </a:blip>
          <a:stretch>
            <a:fillRect/>
          </a:stretch>
        </p:blipFill>
        <p:spPr>
          <a:xfrm>
            <a:off x="1066800" y="4219575"/>
            <a:ext cx="2543175" cy="21050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Advantages :…"/>
          <p:cNvSpPr txBox="1"/>
          <p:nvPr>
            <p:ph type="body" idx="4294967295"/>
          </p:nvPr>
        </p:nvSpPr>
        <p:spPr>
          <a:xfrm>
            <a:off x="381000" y="914400"/>
            <a:ext cx="7772400" cy="4114800"/>
          </a:xfrm>
          <a:prstGeom prst="rect">
            <a:avLst/>
          </a:prstGeom>
        </p:spPr>
        <p:txBody>
          <a:bodyPr>
            <a:normAutofit fontScale="100000" lnSpcReduction="0"/>
          </a:bodyPr>
          <a:lstStyle/>
          <a:p>
            <a:pPr marL="322325" indent="-322325" algn="just" defTabSz="859536">
              <a:lnSpc>
                <a:spcPct val="90000"/>
              </a:lnSpc>
              <a:spcBef>
                <a:spcPts val="500"/>
              </a:spcBef>
              <a:buSzTx/>
              <a:buFont typeface="Wingdings"/>
              <a:buNone/>
              <a:defRPr b="1" sz="2256">
                <a:solidFill>
                  <a:schemeClr val="accent1"/>
                </a:solidFill>
              </a:defRPr>
            </a:pPr>
            <a:r>
              <a:t>Advantages</a:t>
            </a:r>
            <a:r>
              <a:rPr>
                <a:solidFill>
                  <a:srgbClr val="FFFFFF"/>
                </a:solidFill>
              </a:rPr>
              <a:t> : </a:t>
            </a:r>
          </a:p>
          <a:p>
            <a:pPr marL="322325" indent="-322325" algn="just" defTabSz="859536">
              <a:lnSpc>
                <a:spcPct val="90000"/>
              </a:lnSpc>
              <a:buSzTx/>
              <a:buFont typeface="Wingdings"/>
              <a:buNone/>
              <a:defRPr sz="2256"/>
            </a:pPr>
          </a:p>
          <a:p>
            <a:pPr marL="322325" indent="-322325" algn="just" defTabSz="859536">
              <a:lnSpc>
                <a:spcPct val="90000"/>
              </a:lnSpc>
              <a:spcBef>
                <a:spcPts val="500"/>
              </a:spcBef>
              <a:defRPr sz="2256"/>
            </a:pPr>
            <a:r>
              <a:t>simplifies the construction of the prosthesis : </a:t>
            </a:r>
          </a:p>
          <a:p>
            <a:pPr marL="322325" indent="-322325" defTabSz="859536">
              <a:lnSpc>
                <a:spcPct val="90000"/>
              </a:lnSpc>
              <a:spcBef>
                <a:spcPts val="500"/>
              </a:spcBef>
              <a:defRPr sz="2256"/>
            </a:pPr>
            <a:r>
              <a:t>complex bridge to be broken down into several </a:t>
            </a:r>
          </a:p>
          <a:p>
            <a:pPr marL="322325" indent="-322325" algn="just" defTabSz="859536">
              <a:lnSpc>
                <a:spcPct val="90000"/>
              </a:lnSpc>
              <a:spcBef>
                <a:spcPts val="500"/>
              </a:spcBef>
              <a:defRPr sz="2256"/>
            </a:pPr>
            <a:r>
              <a:t>the unfavourable angulation of the abutment        </a:t>
            </a:r>
          </a:p>
          <a:p>
            <a:pPr marL="322325" indent="-322325" algn="just" defTabSz="859536">
              <a:lnSpc>
                <a:spcPct val="90000"/>
              </a:lnSpc>
              <a:spcBef>
                <a:spcPts val="500"/>
              </a:spcBef>
              <a:defRPr sz="2256"/>
            </a:pPr>
            <a:r>
              <a:t>same line of insertion and withdrawal </a:t>
            </a:r>
          </a:p>
          <a:p>
            <a:pPr marL="322325" indent="-322325" algn="just" defTabSz="859536">
              <a:lnSpc>
                <a:spcPct val="90000"/>
              </a:lnSpc>
              <a:spcBef>
                <a:spcPts val="500"/>
              </a:spcBef>
              <a:buSzTx/>
              <a:buFont typeface="Wingdings"/>
              <a:buNone/>
              <a:defRPr sz="2256"/>
            </a:pPr>
            <a:r>
              <a:t>	- simplify preparations and conserve tooth tissues-    </a:t>
            </a:r>
          </a:p>
          <a:p>
            <a:pPr marL="322325" indent="-322325" algn="just" defTabSz="859536">
              <a:lnSpc>
                <a:spcPct val="90000"/>
              </a:lnSpc>
              <a:spcBef>
                <a:spcPts val="500"/>
              </a:spcBef>
              <a:buSzTx/>
              <a:buFont typeface="Wingdings"/>
              <a:buNone/>
              <a:defRPr sz="2256"/>
            </a:pPr>
            <a:r>
              <a:t>       lighter preparations </a:t>
            </a:r>
          </a:p>
          <a:p>
            <a:pPr marL="322325" indent="-322325" defTabSz="859536">
              <a:lnSpc>
                <a:spcPct val="90000"/>
              </a:lnSpc>
              <a:spcBef>
                <a:spcPts val="500"/>
              </a:spcBef>
              <a:defRPr sz="2256"/>
            </a:pPr>
            <a:r>
              <a:t>Precision retainers - permit the separation of two or 		                more components</a:t>
            </a:r>
          </a:p>
          <a:p>
            <a:pPr marL="322325" indent="-322325" defTabSz="859536">
              <a:lnSpc>
                <a:spcPct val="90000"/>
              </a:lnSpc>
              <a:spcBef>
                <a:spcPts val="500"/>
              </a:spcBef>
              <a:defRPr sz="2256"/>
            </a:pPr>
            <a:r>
              <a:t>repair</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Advantages…"/>
          <p:cNvSpPr txBox="1"/>
          <p:nvPr/>
        </p:nvSpPr>
        <p:spPr>
          <a:xfrm>
            <a:off x="731519" y="593725"/>
            <a:ext cx="2956562" cy="56939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1" sz="2000">
                <a:solidFill>
                  <a:schemeClr val="accent1"/>
                </a:solidFill>
              </a:defRPr>
            </a:pPr>
            <a:r>
              <a:t>Advantages</a:t>
            </a:r>
          </a:p>
          <a:p>
            <a:pPr>
              <a:spcBef>
                <a:spcPts val="1200"/>
              </a:spcBef>
              <a:defRPr b="1" sz="2000">
                <a:solidFill>
                  <a:schemeClr val="accent1"/>
                </a:solidFill>
              </a:defRPr>
            </a:pPr>
            <a:r>
              <a:t>Fixed-fixed</a:t>
            </a:r>
          </a:p>
          <a:p>
            <a:pPr>
              <a:spcBef>
                <a:spcPts val="1200"/>
              </a:spcBef>
              <a:buSzPct val="100000"/>
              <a:buChar char="•"/>
              <a:defRPr sz="2000">
                <a:solidFill>
                  <a:srgbClr val="FFFFFF"/>
                </a:solidFill>
              </a:defRPr>
            </a:pPr>
            <a:r>
              <a:t> Robust design</a:t>
            </a:r>
          </a:p>
          <a:p>
            <a:pPr>
              <a:spcBef>
                <a:spcPts val="1200"/>
              </a:spcBef>
              <a:buSzPct val="100000"/>
              <a:buChar char="•"/>
              <a:defRPr sz="2000">
                <a:solidFill>
                  <a:srgbClr val="FFFFFF"/>
                </a:solidFill>
              </a:defRPr>
            </a:pPr>
            <a:r>
              <a:t> Splinting effect</a:t>
            </a:r>
          </a:p>
          <a:p>
            <a:pPr>
              <a:spcBef>
                <a:spcPts val="1200"/>
              </a:spcBef>
              <a:buSzPct val="100000"/>
              <a:buChar char="•"/>
              <a:defRPr sz="2000">
                <a:solidFill>
                  <a:srgbClr val="FFFFFF"/>
                </a:solidFill>
              </a:defRPr>
            </a:pPr>
            <a:r>
              <a:t> Larger bridge</a:t>
            </a:r>
          </a:p>
          <a:p>
            <a:pPr>
              <a:spcBef>
                <a:spcPts val="1200"/>
              </a:spcBef>
              <a:buSzPct val="100000"/>
              <a:buChar char="•"/>
              <a:defRPr sz="2000">
                <a:solidFill>
                  <a:srgbClr val="FFFFFF"/>
                </a:solidFill>
              </a:defRPr>
            </a:pPr>
            <a:r>
              <a:t> Construction</a:t>
            </a:r>
          </a:p>
          <a:p>
            <a:pPr>
              <a:spcBef>
                <a:spcPts val="1000"/>
              </a:spcBef>
              <a:buSzPct val="100000"/>
              <a:buChar char="•"/>
              <a:defRPr sz="2000">
                <a:solidFill>
                  <a:srgbClr val="FFFFFF"/>
                </a:solidFill>
              </a:defRPr>
            </a:pPr>
          </a:p>
          <a:p>
            <a:pPr>
              <a:spcBef>
                <a:spcPts val="1200"/>
              </a:spcBef>
              <a:defRPr b="1" sz="2000">
                <a:solidFill>
                  <a:schemeClr val="accent1"/>
                </a:solidFill>
              </a:defRPr>
            </a:pPr>
            <a:r>
              <a:t>Fixed-movable</a:t>
            </a:r>
          </a:p>
          <a:p>
            <a:pPr>
              <a:spcBef>
                <a:spcPts val="1200"/>
              </a:spcBef>
              <a:buSzPct val="100000"/>
              <a:buChar char="•"/>
              <a:defRPr sz="2000">
                <a:solidFill>
                  <a:srgbClr val="FFFFFF"/>
                </a:solidFill>
              </a:defRPr>
            </a:pPr>
            <a:r>
              <a:t> Divergent abutment</a:t>
            </a:r>
          </a:p>
          <a:p>
            <a:pPr>
              <a:spcBef>
                <a:spcPts val="1200"/>
              </a:spcBef>
              <a:buSzPct val="100000"/>
              <a:buChar char="•"/>
              <a:defRPr sz="2000">
                <a:solidFill>
                  <a:srgbClr val="FFFFFF"/>
                </a:solidFill>
              </a:defRPr>
            </a:pPr>
            <a:r>
              <a:t> Independent retention</a:t>
            </a:r>
          </a:p>
          <a:p>
            <a:pPr>
              <a:spcBef>
                <a:spcPts val="1200"/>
              </a:spcBef>
              <a:buSzPct val="100000"/>
              <a:buChar char="•"/>
              <a:defRPr sz="2000">
                <a:solidFill>
                  <a:srgbClr val="FFFFFF"/>
                </a:solidFill>
              </a:defRPr>
            </a:pPr>
            <a:r>
              <a:t> More conservative </a:t>
            </a:r>
          </a:p>
          <a:p>
            <a:pPr>
              <a:spcBef>
                <a:spcPts val="1200"/>
              </a:spcBef>
              <a:buSzPct val="100000"/>
              <a:buChar char="•"/>
              <a:defRPr sz="2000">
                <a:solidFill>
                  <a:srgbClr val="FFFFFF"/>
                </a:solidFill>
              </a:defRPr>
            </a:pPr>
            <a:r>
              <a:t> Minor movements</a:t>
            </a:r>
          </a:p>
          <a:p>
            <a:pPr>
              <a:spcBef>
                <a:spcPts val="1200"/>
              </a:spcBef>
              <a:buSzPct val="100000"/>
              <a:buChar char="•"/>
              <a:defRPr sz="2000">
                <a:solidFill>
                  <a:srgbClr val="FFFFFF"/>
                </a:solidFill>
              </a:defRPr>
            </a:pPr>
            <a:r>
              <a:t> Cementation</a:t>
            </a:r>
          </a:p>
        </p:txBody>
      </p:sp>
      <p:sp>
        <p:nvSpPr>
          <p:cNvPr id="119" name="Disadvantages…"/>
          <p:cNvSpPr txBox="1"/>
          <p:nvPr/>
        </p:nvSpPr>
        <p:spPr>
          <a:xfrm>
            <a:off x="4389120" y="609600"/>
            <a:ext cx="4556760" cy="4695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1" sz="2000">
                <a:solidFill>
                  <a:schemeClr val="accent1"/>
                </a:solidFill>
              </a:defRPr>
            </a:pPr>
            <a:r>
              <a:t>Disadvantages</a:t>
            </a:r>
          </a:p>
          <a:p>
            <a:pPr>
              <a:spcBef>
                <a:spcPts val="1000"/>
              </a:spcBef>
              <a:defRPr b="1" sz="1600">
                <a:solidFill>
                  <a:schemeClr val="accent1"/>
                </a:solidFill>
              </a:defRPr>
            </a:pPr>
          </a:p>
          <a:p>
            <a:pPr>
              <a:spcBef>
                <a:spcPts val="1200"/>
              </a:spcBef>
              <a:buSzPct val="100000"/>
              <a:buChar char="•"/>
              <a:defRPr sz="2000">
                <a:solidFill>
                  <a:srgbClr val="FFFFFF"/>
                </a:solidFill>
              </a:defRPr>
            </a:pPr>
            <a:r>
              <a:t> Parallel preparation</a:t>
            </a:r>
          </a:p>
          <a:p>
            <a:pPr>
              <a:spcBef>
                <a:spcPts val="1200"/>
              </a:spcBef>
              <a:buSzPct val="100000"/>
              <a:buChar char="•"/>
              <a:defRPr sz="2000">
                <a:solidFill>
                  <a:srgbClr val="FFFFFF"/>
                </a:solidFill>
              </a:defRPr>
            </a:pPr>
            <a:r>
              <a:t> Over reduction </a:t>
            </a:r>
          </a:p>
          <a:p>
            <a:pPr>
              <a:spcBef>
                <a:spcPts val="1200"/>
              </a:spcBef>
              <a:buSzPct val="100000"/>
              <a:buChar char="•"/>
              <a:defRPr sz="2000">
                <a:solidFill>
                  <a:srgbClr val="FFFFFF"/>
                </a:solidFill>
              </a:defRPr>
            </a:pPr>
            <a:r>
              <a:t> Cementation</a:t>
            </a:r>
          </a:p>
          <a:p>
            <a:pPr>
              <a:spcBef>
                <a:spcPts val="1000"/>
              </a:spcBef>
              <a:defRPr sz="2000">
                <a:solidFill>
                  <a:srgbClr val="FFFFFF"/>
                </a:solidFill>
              </a:defRPr>
            </a:pPr>
          </a:p>
          <a:p>
            <a:pPr>
              <a:spcBef>
                <a:spcPts val="1000"/>
              </a:spcBef>
              <a:defRPr sz="2000">
                <a:solidFill>
                  <a:srgbClr val="FFFFFF"/>
                </a:solidFill>
              </a:defRPr>
            </a:pPr>
          </a:p>
          <a:p>
            <a:pPr>
              <a:spcBef>
                <a:spcPts val="1000"/>
              </a:spcBef>
              <a:defRPr sz="2000">
                <a:solidFill>
                  <a:srgbClr val="FFFFFF"/>
                </a:solidFill>
              </a:defRPr>
            </a:pPr>
          </a:p>
          <a:p>
            <a:pPr>
              <a:spcBef>
                <a:spcPts val="1200"/>
              </a:spcBef>
              <a:buSzPct val="100000"/>
              <a:buChar char="•"/>
              <a:defRPr sz="2000">
                <a:solidFill>
                  <a:srgbClr val="FFFFFF"/>
                </a:solidFill>
              </a:defRPr>
            </a:pPr>
            <a:r>
              <a:t> Limited span</a:t>
            </a:r>
          </a:p>
          <a:p>
            <a:pPr>
              <a:spcBef>
                <a:spcPts val="1200"/>
              </a:spcBef>
              <a:buSzPct val="100000"/>
              <a:buChar char="•"/>
              <a:defRPr sz="2000">
                <a:solidFill>
                  <a:srgbClr val="FFFFFF"/>
                </a:solidFill>
              </a:defRPr>
            </a:pPr>
            <a:r>
              <a:t> Complicated construction</a:t>
            </a:r>
          </a:p>
          <a:p>
            <a:pPr>
              <a:spcBef>
                <a:spcPts val="1200"/>
              </a:spcBef>
              <a:buSzPct val="100000"/>
              <a:buChar char="•"/>
              <a:defRPr sz="2000">
                <a:solidFill>
                  <a:srgbClr val="FFFFFF"/>
                </a:solidFill>
              </a:defRPr>
            </a:pPr>
            <a:r>
              <a:t> Temporary bridge</a:t>
            </a:r>
          </a:p>
        </p:txBody>
      </p:sp>
      <p:sp>
        <p:nvSpPr>
          <p:cNvPr id="120" name="Comparison of Conventional Bridge Design"/>
          <p:cNvSpPr txBox="1"/>
          <p:nvPr/>
        </p:nvSpPr>
        <p:spPr>
          <a:xfrm>
            <a:off x="1722120" y="60325"/>
            <a:ext cx="661416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1" sz="2000">
                <a:solidFill>
                  <a:srgbClr val="FF66FF"/>
                </a:solidFill>
              </a:defRPr>
            </a:lvl1pPr>
          </a:lstStyle>
          <a:p>
            <a:pPr/>
            <a:r>
              <a:t>Comparison of Conventional Bridge Design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Cantilever…"/>
          <p:cNvSpPr txBox="1"/>
          <p:nvPr/>
        </p:nvSpPr>
        <p:spPr>
          <a:xfrm>
            <a:off x="426719" y="457200"/>
            <a:ext cx="3794761" cy="21379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defRPr b="1" sz="2000">
                <a:solidFill>
                  <a:schemeClr val="accent1"/>
                </a:solidFill>
              </a:defRPr>
            </a:pPr>
            <a:r>
              <a:t>Cantilever</a:t>
            </a:r>
          </a:p>
          <a:p>
            <a:pPr>
              <a:spcBef>
                <a:spcPts val="1000"/>
              </a:spcBef>
              <a:defRPr b="1" sz="2000">
                <a:solidFill>
                  <a:schemeClr val="accent1"/>
                </a:solidFill>
              </a:defRPr>
            </a:pPr>
          </a:p>
          <a:p>
            <a:pPr>
              <a:spcBef>
                <a:spcPts val="1200"/>
              </a:spcBef>
              <a:buSzPct val="100000"/>
              <a:buChar char="•"/>
              <a:defRPr sz="2000">
                <a:solidFill>
                  <a:srgbClr val="FFFFFF"/>
                </a:solidFill>
              </a:defRPr>
            </a:pPr>
            <a:r>
              <a:t> More conservative</a:t>
            </a:r>
          </a:p>
          <a:p>
            <a:pPr>
              <a:spcBef>
                <a:spcPts val="1200"/>
              </a:spcBef>
              <a:buSzPct val="100000"/>
              <a:buChar char="•"/>
              <a:defRPr sz="2000">
                <a:solidFill>
                  <a:srgbClr val="FFFFFF"/>
                </a:solidFill>
              </a:defRPr>
            </a:pPr>
            <a:r>
              <a:t> Simple Construction</a:t>
            </a:r>
          </a:p>
          <a:p>
            <a:pPr>
              <a:spcBef>
                <a:spcPts val="1200"/>
              </a:spcBef>
              <a:buSzPct val="100000"/>
              <a:buChar char="•"/>
              <a:defRPr sz="2000">
                <a:solidFill>
                  <a:srgbClr val="FFFFFF"/>
                </a:solidFill>
              </a:defRPr>
            </a:pPr>
            <a:r>
              <a:t> Suitable for anteriors</a:t>
            </a:r>
          </a:p>
        </p:txBody>
      </p:sp>
      <p:sp>
        <p:nvSpPr>
          <p:cNvPr id="123" name="Limited to one pontic…"/>
          <p:cNvSpPr txBox="1"/>
          <p:nvPr/>
        </p:nvSpPr>
        <p:spPr>
          <a:xfrm>
            <a:off x="4770120" y="898525"/>
            <a:ext cx="3794760" cy="17087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sz="2000">
                <a:solidFill>
                  <a:srgbClr val="FFFFFF"/>
                </a:solidFill>
              </a:defRPr>
            </a:pPr>
          </a:p>
          <a:p>
            <a:pPr>
              <a:spcBef>
                <a:spcPts val="1200"/>
              </a:spcBef>
              <a:buSzPct val="100000"/>
              <a:buChar char="•"/>
              <a:defRPr sz="2000">
                <a:solidFill>
                  <a:srgbClr val="FFFFFF"/>
                </a:solidFill>
              </a:defRPr>
            </a:pPr>
            <a:r>
              <a:t> Limited to one pontic</a:t>
            </a:r>
          </a:p>
          <a:p>
            <a:pPr>
              <a:spcBef>
                <a:spcPts val="1200"/>
              </a:spcBef>
              <a:buSzPct val="100000"/>
              <a:buChar char="•"/>
              <a:defRPr sz="2000">
                <a:solidFill>
                  <a:srgbClr val="FFFFFF"/>
                </a:solidFill>
              </a:defRPr>
            </a:pPr>
            <a:r>
              <a:t> Construction must be rigid</a:t>
            </a:r>
          </a:p>
          <a:p>
            <a:pPr>
              <a:spcBef>
                <a:spcPts val="1200"/>
              </a:spcBef>
              <a:buSzPct val="100000"/>
              <a:buChar char="•"/>
              <a:defRPr sz="2000">
                <a:solidFill>
                  <a:srgbClr val="FFFFFF"/>
                </a:solidFill>
              </a:defRPr>
            </a:pPr>
            <a:r>
              <a:t> Posteriors – tilting of abutment</a:t>
            </a:r>
          </a:p>
        </p:txBody>
      </p:sp>
      <p:pic>
        <p:nvPicPr>
          <p:cNvPr id="124" name="image.png" descr="image.png"/>
          <p:cNvPicPr>
            <a:picLocks noChangeAspect="1"/>
          </p:cNvPicPr>
          <p:nvPr/>
        </p:nvPicPr>
        <p:blipFill>
          <a:blip r:embed="rId2">
            <a:extLst/>
          </a:blip>
          <a:stretch>
            <a:fillRect/>
          </a:stretch>
        </p:blipFill>
        <p:spPr>
          <a:xfrm>
            <a:off x="3276600" y="3581400"/>
            <a:ext cx="2581275" cy="2025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movable bridges :…"/>
          <p:cNvSpPr txBox="1"/>
          <p:nvPr>
            <p:ph type="body" idx="4294967295"/>
          </p:nvPr>
        </p:nvSpPr>
        <p:spPr>
          <a:xfrm>
            <a:off x="609600" y="228600"/>
            <a:ext cx="7848600" cy="5791200"/>
          </a:xfrm>
          <a:prstGeom prst="rect">
            <a:avLst/>
          </a:prstGeom>
        </p:spPr>
        <p:txBody>
          <a:bodyPr>
            <a:normAutofit fontScale="100000" lnSpcReduction="0"/>
          </a:bodyPr>
          <a:lstStyle/>
          <a:p>
            <a:pPr algn="just">
              <a:spcBef>
                <a:spcPts val="400"/>
              </a:spcBef>
              <a:buSzTx/>
              <a:buFont typeface="Wingdings"/>
              <a:buNone/>
              <a:defRPr b="1" sz="2000">
                <a:solidFill>
                  <a:srgbClr val="FF66FF"/>
                </a:solidFill>
              </a:defRPr>
            </a:pPr>
            <a:r>
              <a:t>Removable bridges : </a:t>
            </a:r>
          </a:p>
          <a:p>
            <a:pPr algn="just">
              <a:spcBef>
                <a:spcPts val="400"/>
              </a:spcBef>
              <a:defRPr sz="2000"/>
            </a:pPr>
            <a:r>
              <a:t>permanent cementation of large bridges</a:t>
            </a:r>
          </a:p>
          <a:p>
            <a:pPr algn="just">
              <a:spcBef>
                <a:spcPts val="400"/>
              </a:spcBef>
              <a:buSzTx/>
              <a:buFont typeface="Wingdings"/>
              <a:buNone/>
              <a:defRPr sz="2000"/>
            </a:pPr>
            <a:r>
              <a:t>	the maintenance and further endodontic or </a:t>
            </a:r>
          </a:p>
          <a:p>
            <a:pPr algn="just">
              <a:spcBef>
                <a:spcPts val="400"/>
              </a:spcBef>
              <a:buSzTx/>
              <a:buFont typeface="Wingdings"/>
              <a:buNone/>
              <a:defRPr sz="2000"/>
            </a:pPr>
            <a:r>
              <a:t>	periodontal treatment of abutment teeth is difficult</a:t>
            </a:r>
          </a:p>
          <a:p>
            <a:pPr algn="just">
              <a:spcBef>
                <a:spcPts val="400"/>
              </a:spcBef>
              <a:defRPr sz="2000"/>
            </a:pPr>
            <a:r>
              <a:t>can be removed by the patient.</a:t>
            </a:r>
          </a:p>
          <a:p>
            <a:pPr algn="just">
              <a:spcBef>
                <a:spcPts val="400"/>
              </a:spcBef>
              <a:defRPr sz="2000"/>
            </a:pPr>
            <a:r>
              <a:t>cleaning around the abutment teeth</a:t>
            </a:r>
          </a:p>
          <a:p>
            <a:pPr algn="just">
              <a:spcBef>
                <a:spcPts val="400"/>
              </a:spcBef>
              <a:defRPr sz="2000"/>
            </a:pPr>
            <a:r>
              <a:t>The bridge has to withstand handling </a:t>
            </a:r>
          </a:p>
          <a:p>
            <a:pPr algn="just">
              <a:spcBef>
                <a:spcPts val="400"/>
              </a:spcBef>
              <a:defRPr sz="2000"/>
            </a:pPr>
            <a:r>
              <a:t>acrylic facings</a:t>
            </a:r>
          </a:p>
          <a:p>
            <a:pPr algn="just">
              <a:spcBef>
                <a:spcPts val="400"/>
              </a:spcBef>
              <a:defRPr sz="2000"/>
            </a:pPr>
            <a:r>
              <a:t>Long success - doubtful</a:t>
            </a:r>
          </a:p>
          <a:p>
            <a:pPr algn="just">
              <a:buSzTx/>
              <a:buFont typeface="Wingdings"/>
              <a:buNone/>
              <a:defRPr b="1" sz="2000">
                <a:solidFill>
                  <a:srgbClr val="FF66FF"/>
                </a:solidFill>
              </a:defRPr>
            </a:pPr>
          </a:p>
          <a:p>
            <a:pPr algn="just">
              <a:spcBef>
                <a:spcPts val="400"/>
              </a:spcBef>
              <a:buSzTx/>
              <a:buFont typeface="Wingdings"/>
              <a:buNone/>
              <a:defRPr b="1" sz="2000">
                <a:solidFill>
                  <a:srgbClr val="FF66FF"/>
                </a:solidFill>
              </a:defRPr>
            </a:pPr>
            <a:r>
              <a:t>All metal bridge</a:t>
            </a:r>
            <a:r>
              <a:rPr>
                <a:solidFill>
                  <a:srgbClr val="FFFFFF"/>
                </a:solidFill>
              </a:rPr>
              <a:t> : </a:t>
            </a:r>
          </a:p>
          <a:p>
            <a:pPr>
              <a:spcBef>
                <a:spcPts val="400"/>
              </a:spcBef>
              <a:defRPr sz="2000"/>
            </a:pPr>
            <a:r>
              <a:t>both conventional and minima-preparation </a:t>
            </a:r>
          </a:p>
          <a:p>
            <a:pPr>
              <a:spcBef>
                <a:spcPts val="400"/>
              </a:spcBef>
              <a:defRPr sz="2000"/>
            </a:pPr>
            <a:r>
              <a:t>Esthetics not prime choice </a:t>
            </a:r>
          </a:p>
          <a:p>
            <a:pPr>
              <a:spcBef>
                <a:spcPts val="400"/>
              </a:spcBef>
              <a:defRPr sz="2000"/>
            </a:pPr>
            <a:r>
              <a:t>The margins are easier to adapt to the </a:t>
            </a:r>
          </a:p>
          <a:p>
            <a:pPr>
              <a:spcBef>
                <a:spcPts val="400"/>
              </a:spcBef>
              <a:buSzTx/>
              <a:buFont typeface="Wingdings"/>
              <a:buNone/>
              <a:defRPr sz="2000"/>
            </a:pPr>
            <a:r>
              <a:t>      preparations </a:t>
            </a:r>
          </a:p>
        </p:txBody>
      </p:sp>
      <p:pic>
        <p:nvPicPr>
          <p:cNvPr id="127" name="image.jpeg" descr="image.jpeg"/>
          <p:cNvPicPr>
            <a:picLocks noChangeAspect="1"/>
          </p:cNvPicPr>
          <p:nvPr/>
        </p:nvPicPr>
        <p:blipFill>
          <a:blip r:embed="rId2">
            <a:extLst/>
          </a:blip>
          <a:stretch>
            <a:fillRect/>
          </a:stretch>
        </p:blipFill>
        <p:spPr>
          <a:xfrm>
            <a:off x="6781800" y="381000"/>
            <a:ext cx="2114550" cy="2571750"/>
          </a:xfrm>
          <a:prstGeom prst="rect">
            <a:avLst/>
          </a:prstGeom>
          <a:ln w="12700">
            <a:miter lim="400000"/>
          </a:ln>
        </p:spPr>
      </p:pic>
      <p:pic>
        <p:nvPicPr>
          <p:cNvPr id="128" name="DSC08823" descr="DSC08823"/>
          <p:cNvPicPr>
            <a:picLocks noChangeAspect="1"/>
          </p:cNvPicPr>
          <p:nvPr/>
        </p:nvPicPr>
        <p:blipFill>
          <a:blip r:embed="rId3">
            <a:extLst/>
          </a:blip>
          <a:srcRect l="19999" t="5000" r="8749" b="21665"/>
          <a:stretch>
            <a:fillRect/>
          </a:stretch>
        </p:blipFill>
        <p:spPr>
          <a:xfrm>
            <a:off x="5943600" y="3590925"/>
            <a:ext cx="3048001" cy="23526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CONTENTS…"/>
          <p:cNvSpPr txBox="1"/>
          <p:nvPr>
            <p:ph type="body" idx="4294967295"/>
          </p:nvPr>
        </p:nvSpPr>
        <p:spPr>
          <a:xfrm>
            <a:off x="533400" y="304799"/>
            <a:ext cx="8229600" cy="6172202"/>
          </a:xfrm>
          <a:prstGeom prst="rect">
            <a:avLst/>
          </a:prstGeom>
        </p:spPr>
        <p:txBody>
          <a:bodyPr>
            <a:normAutofit fontScale="100000" lnSpcReduction="0"/>
          </a:bodyPr>
          <a:lstStyle/>
          <a:p>
            <a:pPr algn="ctr">
              <a:lnSpc>
                <a:spcPct val="80000"/>
              </a:lnSpc>
              <a:spcBef>
                <a:spcPts val="400"/>
              </a:spcBef>
              <a:buSzTx/>
              <a:buFont typeface="Wingdings"/>
              <a:buNone/>
              <a:defRPr b="1" sz="2000"/>
            </a:pPr>
            <a:r>
              <a:t>CONTENTS</a:t>
            </a:r>
          </a:p>
          <a:p>
            <a:pPr algn="ctr">
              <a:lnSpc>
                <a:spcPct val="80000"/>
              </a:lnSpc>
              <a:buSzTx/>
              <a:buFont typeface="Wingdings"/>
              <a:buNone/>
              <a:defRPr sz="2000"/>
            </a:pP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Introduction </a:t>
            </a:r>
            <a:endParaRPr b="1">
              <a:latin typeface="Arial"/>
              <a:ea typeface="Arial"/>
              <a:cs typeface="Arial"/>
              <a:sym typeface="Arial"/>
            </a:endParaRP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General terminology </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General considerations in bridge work </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Indications and contraindications of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Deciding factors for the success of FPD</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Classification of bridges</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Fixed-fixed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Fixed – movable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Cantilever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Spring cantilever bridge </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Compound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Fiber-reinforced composite fixed prosthesis </a:t>
            </a:r>
          </a:p>
          <a:p>
            <a:pPr algn="just">
              <a:lnSpc>
                <a:spcPct val="80000"/>
              </a:lnSpc>
              <a:spcBef>
                <a:spcPts val="400"/>
              </a:spcBef>
              <a:buClr>
                <a:srgbClr val="FFFFFF"/>
              </a:buClr>
              <a:buSzPct val="100000"/>
              <a:buChar char="o"/>
              <a:defRPr sz="2000"/>
            </a:pPr>
            <a:r>
              <a:t>     Andrew's Bridge System</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Minimal preparation bridge</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Implant supported FPD</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Conclusion     </a:t>
            </a:r>
          </a:p>
          <a:p>
            <a:pPr algn="just">
              <a:lnSpc>
                <a:spcPct val="80000"/>
              </a:lnSpc>
              <a:spcBef>
                <a:spcPts val="400"/>
              </a:spcBef>
              <a:buSzTx/>
              <a:buFont typeface="Wingdings"/>
              <a:buNone/>
              <a:defRPr sz="2000">
                <a:latin typeface="Symbol"/>
                <a:ea typeface="Symbol"/>
                <a:cs typeface="Symbol"/>
                <a:sym typeface="Symbol"/>
              </a:defRPr>
            </a:pPr>
            <a:r>
              <a:t>·</a:t>
            </a:r>
            <a:r>
              <a:rPr>
                <a:latin typeface="Arial"/>
                <a:ea typeface="Arial"/>
                <a:cs typeface="Arial"/>
                <a:sym typeface="Arial"/>
              </a:rPr>
              <a:t>        Reference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Metal ceramic bridge :…"/>
          <p:cNvSpPr txBox="1"/>
          <p:nvPr>
            <p:ph type="body" idx="4294967295"/>
          </p:nvPr>
        </p:nvSpPr>
        <p:spPr>
          <a:xfrm>
            <a:off x="685800" y="381000"/>
            <a:ext cx="7010400" cy="4114800"/>
          </a:xfrm>
          <a:prstGeom prst="rect">
            <a:avLst/>
          </a:prstGeom>
        </p:spPr>
        <p:txBody>
          <a:bodyPr>
            <a:normAutofit fontScale="100000" lnSpcReduction="0"/>
          </a:bodyPr>
          <a:lstStyle/>
          <a:p>
            <a:pPr marL="318897" indent="-318897" algn="just" defTabSz="850391">
              <a:lnSpc>
                <a:spcPct val="90000"/>
              </a:lnSpc>
              <a:spcBef>
                <a:spcPts val="500"/>
              </a:spcBef>
              <a:buSzTx/>
              <a:buFont typeface="Wingdings"/>
              <a:buNone/>
              <a:defRPr b="1" sz="2232">
                <a:solidFill>
                  <a:schemeClr val="accent1"/>
                </a:solidFill>
              </a:defRPr>
            </a:pPr>
            <a:r>
              <a:t>Metal ceramic bridge :</a:t>
            </a:r>
            <a:r>
              <a:rPr>
                <a:solidFill>
                  <a:srgbClr val="FFFFFF"/>
                </a:solidFill>
              </a:rPr>
              <a:t> </a:t>
            </a:r>
          </a:p>
          <a:p>
            <a:pPr marL="318897" indent="-318897" algn="just" defTabSz="850391">
              <a:lnSpc>
                <a:spcPct val="90000"/>
              </a:lnSpc>
              <a:spcBef>
                <a:spcPts val="500"/>
              </a:spcBef>
              <a:defRPr sz="2232"/>
            </a:pPr>
            <a:r>
              <a:t>When the strength of metal is required together with a tooth-coloured retainer or pontic, metal – ceramic is the best material</a:t>
            </a:r>
          </a:p>
          <a:p>
            <a:pPr marL="318897" indent="-318897" algn="just" defTabSz="850391">
              <a:lnSpc>
                <a:spcPct val="90000"/>
              </a:lnSpc>
              <a:buSzTx/>
              <a:buFont typeface="Wingdings"/>
              <a:buNone/>
              <a:defRPr sz="2232"/>
            </a:pPr>
          </a:p>
          <a:p>
            <a:pPr marL="318897" indent="-318897" algn="just" defTabSz="850391">
              <a:lnSpc>
                <a:spcPct val="90000"/>
              </a:lnSpc>
              <a:spcBef>
                <a:spcPts val="500"/>
              </a:spcBef>
              <a:buSzTx/>
              <a:buFont typeface="Wingdings"/>
              <a:buNone/>
              <a:defRPr b="1" sz="2232">
                <a:solidFill>
                  <a:schemeClr val="accent1"/>
                </a:solidFill>
              </a:defRPr>
            </a:pPr>
            <a:r>
              <a:t>All – ceramic bridge : </a:t>
            </a:r>
          </a:p>
          <a:p>
            <a:pPr marL="318897" indent="-318897" algn="just" defTabSz="850391">
              <a:lnSpc>
                <a:spcPct val="90000"/>
              </a:lnSpc>
              <a:spcBef>
                <a:spcPts val="500"/>
              </a:spcBef>
              <a:defRPr sz="2232"/>
            </a:pPr>
            <a:r>
              <a:t>limited to two-unit cantilever bridges or three-unit fixed-fixed bridges. </a:t>
            </a:r>
          </a:p>
          <a:p>
            <a:pPr marL="318897" indent="-318897" algn="just" defTabSz="850391">
              <a:lnSpc>
                <a:spcPct val="90000"/>
              </a:lnSpc>
              <a:spcBef>
                <a:spcPts val="500"/>
              </a:spcBef>
              <a:defRPr sz="2232"/>
            </a:pPr>
            <a:r>
              <a:t>conventional feldspathic porcelain --&gt; satisfactory appearance</a:t>
            </a:r>
          </a:p>
          <a:p>
            <a:pPr marL="318897" indent="-318897" algn="just" defTabSz="850391">
              <a:lnSpc>
                <a:spcPct val="90000"/>
              </a:lnSpc>
              <a:spcBef>
                <a:spcPts val="500"/>
              </a:spcBef>
              <a:defRPr sz="2232"/>
            </a:pPr>
            <a:r>
              <a:t>The newer cast-ceramic and reinforced porcelain materials</a:t>
            </a:r>
          </a:p>
        </p:txBody>
      </p:sp>
      <p:pic>
        <p:nvPicPr>
          <p:cNvPr id="131" name="image.png" descr="image.png"/>
          <p:cNvPicPr>
            <a:picLocks noChangeAspect="1"/>
          </p:cNvPicPr>
          <p:nvPr/>
        </p:nvPicPr>
        <p:blipFill>
          <a:blip r:embed="rId2">
            <a:extLst/>
          </a:blip>
          <a:stretch>
            <a:fillRect/>
          </a:stretch>
        </p:blipFill>
        <p:spPr>
          <a:xfrm>
            <a:off x="5124450" y="5334000"/>
            <a:ext cx="2952750" cy="1295400"/>
          </a:xfrm>
          <a:prstGeom prst="rect">
            <a:avLst/>
          </a:prstGeom>
          <a:ln w="12700">
            <a:miter lim="400000"/>
          </a:ln>
        </p:spPr>
      </p:pic>
      <p:pic>
        <p:nvPicPr>
          <p:cNvPr id="132" name="image.png" descr="image.png"/>
          <p:cNvPicPr>
            <a:picLocks noChangeAspect="1"/>
          </p:cNvPicPr>
          <p:nvPr/>
        </p:nvPicPr>
        <p:blipFill>
          <a:blip r:embed="rId3">
            <a:extLst/>
          </a:blip>
          <a:stretch>
            <a:fillRect/>
          </a:stretch>
        </p:blipFill>
        <p:spPr>
          <a:xfrm>
            <a:off x="1600200" y="5324475"/>
            <a:ext cx="2514600" cy="1304925"/>
          </a:xfrm>
          <a:prstGeom prst="rect">
            <a:avLst/>
          </a:prstGeom>
          <a:ln w="12700">
            <a:miter lim="400000"/>
          </a:ln>
        </p:spPr>
      </p:pic>
      <p:pic>
        <p:nvPicPr>
          <p:cNvPr id="133" name="DSC06404" descr="DSC06404"/>
          <p:cNvPicPr>
            <a:picLocks noChangeAspect="1"/>
          </p:cNvPicPr>
          <p:nvPr/>
        </p:nvPicPr>
        <p:blipFill>
          <a:blip r:embed="rId4">
            <a:extLst/>
          </a:blip>
          <a:srcRect l="16667" t="11111" r="26666" b="13333"/>
          <a:stretch>
            <a:fillRect/>
          </a:stretch>
        </p:blipFill>
        <p:spPr>
          <a:xfrm>
            <a:off x="7696199" y="152399"/>
            <a:ext cx="1447801" cy="14478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Combinations of materials :…"/>
          <p:cNvSpPr txBox="1"/>
          <p:nvPr>
            <p:ph type="body" idx="4294967295"/>
          </p:nvPr>
        </p:nvSpPr>
        <p:spPr>
          <a:xfrm>
            <a:off x="685800" y="228600"/>
            <a:ext cx="8001000" cy="6629400"/>
          </a:xfrm>
          <a:prstGeom prst="rect">
            <a:avLst/>
          </a:prstGeom>
        </p:spPr>
        <p:txBody>
          <a:bodyPr>
            <a:normAutofit fontScale="100000" lnSpcReduction="0"/>
          </a:bodyPr>
          <a:lstStyle/>
          <a:p>
            <a:pPr algn="just">
              <a:spcBef>
                <a:spcPts val="500"/>
              </a:spcBef>
              <a:buSzTx/>
              <a:buFont typeface="Wingdings"/>
              <a:buNone/>
              <a:defRPr b="1" sz="2400">
                <a:solidFill>
                  <a:srgbClr val="FF66FF"/>
                </a:solidFill>
              </a:defRPr>
            </a:pPr>
            <a:r>
              <a:t>Combinations of materials</a:t>
            </a:r>
            <a:r>
              <a:rPr>
                <a:solidFill>
                  <a:srgbClr val="FFFFFF"/>
                </a:solidFill>
              </a:rPr>
              <a:t> :</a:t>
            </a:r>
          </a:p>
          <a:p>
            <a:pPr algn="just">
              <a:spcBef>
                <a:spcPts val="500"/>
              </a:spcBef>
              <a:defRPr sz="2400"/>
            </a:pPr>
            <a:r>
              <a:t>A metal – ceramic retainer and pontic with a movable connector to a gold inlay or other minor retainer. </a:t>
            </a:r>
          </a:p>
          <a:p>
            <a:pPr algn="just">
              <a:spcBef>
                <a:spcPts val="500"/>
              </a:spcBef>
              <a:defRPr sz="2400"/>
            </a:pPr>
            <a:r>
              <a:t>An all – metal retainer (a full or partial crown) towards the posterior end of the bridge with anterior metal-ceramic units. </a:t>
            </a:r>
          </a:p>
          <a:p>
            <a:pPr algn="just">
              <a:buSzTx/>
              <a:buFont typeface="Wingdings"/>
              <a:buNone/>
              <a:defRPr sz="2400"/>
            </a:pPr>
          </a:p>
          <a:p>
            <a:pPr algn="just">
              <a:spcBef>
                <a:spcPts val="500"/>
              </a:spcBef>
              <a:buSzTx/>
              <a:buFont typeface="Wingdings"/>
              <a:buNone/>
              <a:defRPr b="1" sz="2400">
                <a:solidFill>
                  <a:srgbClr val="FF66FF"/>
                </a:solidFill>
              </a:defRPr>
            </a:pPr>
            <a:r>
              <a:t>Fiber reinforced composite fixed prosthesis </a:t>
            </a:r>
            <a:r>
              <a:rPr>
                <a:solidFill>
                  <a:srgbClr val="FFFFFF"/>
                </a:solidFill>
              </a:rPr>
              <a:t>:</a:t>
            </a:r>
          </a:p>
          <a:p>
            <a:pPr>
              <a:spcBef>
                <a:spcPts val="500"/>
              </a:spcBef>
              <a:defRPr sz="2400"/>
            </a:pPr>
            <a:r>
              <a:t>an innovative alternative </a:t>
            </a:r>
          </a:p>
          <a:p>
            <a:pPr>
              <a:spcBef>
                <a:spcPts val="500"/>
              </a:spcBef>
              <a:defRPr sz="2400"/>
            </a:pPr>
            <a:r>
              <a:t> a conservative approach </a:t>
            </a:r>
          </a:p>
          <a:p>
            <a:pPr>
              <a:spcBef>
                <a:spcPts val="500"/>
              </a:spcBef>
              <a:defRPr sz="2400"/>
            </a:pPr>
            <a:r>
              <a:t>overcome drawbacks of conventional prostheses.</a:t>
            </a:r>
          </a:p>
          <a:p>
            <a:pPr>
              <a:spcBef>
                <a:spcPts val="500"/>
              </a:spcBef>
              <a:defRPr sz="2400"/>
            </a:pPr>
            <a:r>
              <a:t>a </a:t>
            </a:r>
            <a:r>
              <a:rPr b="1"/>
              <a:t>fiber-reinforced composite (FRC)</a:t>
            </a:r>
            <a:r>
              <a:t> substructure veneered with a particulate composite material. </a:t>
            </a:r>
          </a:p>
          <a:p>
            <a:pPr>
              <a:spcBef>
                <a:spcPts val="800"/>
              </a:spcBef>
              <a:defRPr sz="2400"/>
            </a:pPr>
            <a:r>
              <a:t>exhibits better physical properties and esthetics than direct placement composite restoratives</a:t>
            </a:r>
            <a:r>
              <a:rPr sz="3600"/>
              <a:t>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Indications :…"/>
          <p:cNvSpPr txBox="1"/>
          <p:nvPr>
            <p:ph type="body" idx="4294967295"/>
          </p:nvPr>
        </p:nvSpPr>
        <p:spPr>
          <a:xfrm>
            <a:off x="457200" y="152400"/>
            <a:ext cx="8382000" cy="6400800"/>
          </a:xfrm>
          <a:prstGeom prst="rect">
            <a:avLst/>
          </a:prstGeom>
        </p:spPr>
        <p:txBody>
          <a:bodyPr>
            <a:normAutofit fontScale="100000" lnSpcReduction="0"/>
          </a:bodyPr>
          <a:lstStyle/>
          <a:p>
            <a:pPr algn="just">
              <a:spcBef>
                <a:spcPts val="500"/>
              </a:spcBef>
              <a:buSzTx/>
              <a:buFont typeface="Wingdings"/>
              <a:buNone/>
              <a:tabLst>
                <a:tab pos="1079500" algn="l"/>
              </a:tabLst>
              <a:defRPr b="1" sz="2400"/>
            </a:pPr>
            <a:r>
              <a:t>Indications : </a:t>
            </a:r>
          </a:p>
          <a:p>
            <a:pPr algn="just">
              <a:buSzTx/>
              <a:buFont typeface="Wingdings"/>
              <a:buNone/>
              <a:tabLst>
                <a:tab pos="1079500" algn="l"/>
              </a:tabLst>
              <a:defRPr sz="2400"/>
            </a:pPr>
          </a:p>
          <a:p>
            <a:pPr lvl="1" marL="573087" indent="-115887" algn="just">
              <a:spcBef>
                <a:spcPts val="0"/>
              </a:spcBef>
              <a:buSzTx/>
              <a:buFont typeface="Wingdings"/>
              <a:buNone/>
              <a:tabLst>
                <a:tab pos="1079500" algn="l"/>
              </a:tabLst>
              <a:defRPr sz="2000"/>
            </a:pPr>
            <a:r>
              <a:t>1.     The need for a restoration with excellent appearance. </a:t>
            </a:r>
          </a:p>
          <a:p>
            <a:pPr lvl="1" marL="573087" indent="-115887" algn="just">
              <a:spcBef>
                <a:spcPts val="0"/>
              </a:spcBef>
              <a:buSzTx/>
              <a:buFont typeface="Wingdings"/>
              <a:buNone/>
              <a:tabLst>
                <a:tab pos="1079500" algn="l"/>
              </a:tabLst>
              <a:defRPr sz="2000"/>
            </a:pPr>
            <a:r>
              <a:t>2.     The need to decrease wear of the opposing dentition. </a:t>
            </a:r>
          </a:p>
          <a:p>
            <a:pPr lvl="1" marL="573087" indent="-115887" algn="just">
              <a:spcBef>
                <a:spcPts val="0"/>
              </a:spcBef>
              <a:buSzTx/>
              <a:buFont typeface="Wingdings"/>
              <a:buNone/>
              <a:tabLst>
                <a:tab pos="1079500" algn="l"/>
              </a:tabLst>
              <a:defRPr sz="2000"/>
            </a:pPr>
            <a:r>
              <a:t>3.     The use of conservative intracoronal abutment tooth   </a:t>
            </a:r>
          </a:p>
          <a:p>
            <a:pPr lvl="1" marL="573087" indent="-115887" algn="just">
              <a:spcBef>
                <a:spcPts val="0"/>
              </a:spcBef>
              <a:buSzTx/>
              <a:buFont typeface="Wingdings"/>
              <a:buNone/>
              <a:tabLst>
                <a:tab pos="1079500" algn="l"/>
              </a:tabLst>
              <a:defRPr sz="2000"/>
            </a:pPr>
            <a:r>
              <a:t>         preparations. </a:t>
            </a:r>
          </a:p>
          <a:p>
            <a:pPr lvl="1" marL="573087" indent="-115887" algn="just">
              <a:spcBef>
                <a:spcPts val="0"/>
              </a:spcBef>
              <a:buSzTx/>
              <a:buFont typeface="Wingdings"/>
              <a:buNone/>
              <a:tabLst>
                <a:tab pos="1079500" algn="l"/>
              </a:tabLst>
              <a:defRPr sz="2000"/>
            </a:pPr>
            <a:r>
              <a:t>4.     The potential for bonding the prosthesis retainer to the   </a:t>
            </a:r>
          </a:p>
          <a:p>
            <a:pPr lvl="1" marL="573087" indent="-115887" algn="just">
              <a:spcBef>
                <a:spcPts val="0"/>
              </a:spcBef>
              <a:buSzTx/>
              <a:buFont typeface="Wingdings"/>
              <a:buNone/>
              <a:tabLst>
                <a:tab pos="1079500" algn="l"/>
              </a:tabLst>
              <a:defRPr sz="2000"/>
            </a:pPr>
            <a:r>
              <a:t>        abutment. </a:t>
            </a:r>
          </a:p>
          <a:p>
            <a:pPr lvl="1" marL="573087" indent="-115887" algn="just">
              <a:spcBef>
                <a:spcPts val="0"/>
              </a:spcBef>
              <a:buSzTx/>
              <a:buFont typeface="Wingdings"/>
              <a:buNone/>
              <a:tabLst>
                <a:tab pos="1079500" algn="l"/>
              </a:tabLst>
              <a:defRPr sz="2000"/>
            </a:pPr>
            <a:r>
              <a:t>5.     The desire for a metal–free, nonoporcelain prosthesis </a:t>
            </a:r>
          </a:p>
          <a:p>
            <a:pPr lvl="1" marL="573087" indent="-115887" algn="just">
              <a:spcBef>
                <a:spcPts val="0"/>
              </a:spcBef>
              <a:buSzTx/>
              <a:buFont typeface="Wingdings"/>
              <a:buNone/>
              <a:tabLst>
                <a:tab pos="1079500" algn="l"/>
              </a:tabLst>
              <a:defRPr sz="2000"/>
            </a:pPr>
            <a:r>
              <a:t>                               ( especially metal allergies).  </a:t>
            </a:r>
          </a:p>
          <a:p>
            <a:pPr algn="just">
              <a:spcBef>
                <a:spcPts val="500"/>
              </a:spcBef>
              <a:buSzTx/>
              <a:buFont typeface="Wingdings"/>
              <a:buNone/>
              <a:tabLst>
                <a:tab pos="1079500" algn="l"/>
              </a:tabLst>
              <a:defRPr b="1" sz="2400"/>
            </a:pPr>
            <a:r>
              <a:t>Contraindications :</a:t>
            </a:r>
          </a:p>
          <a:p>
            <a:pPr algn="just">
              <a:buSzTx/>
              <a:buFont typeface="Wingdings"/>
              <a:buNone/>
              <a:tabLst>
                <a:tab pos="1079500" algn="l"/>
              </a:tabLst>
              <a:defRPr sz="2400"/>
            </a:pPr>
          </a:p>
          <a:p>
            <a:pPr lvl="1" marL="573087" indent="-115887" algn="just">
              <a:spcBef>
                <a:spcPts val="0"/>
              </a:spcBef>
              <a:buSzTx/>
              <a:buFont typeface="Wingdings"/>
              <a:buNone/>
              <a:tabLst>
                <a:tab pos="1079500" algn="l"/>
              </a:tabLst>
              <a:defRPr sz="2000"/>
            </a:pPr>
            <a:r>
              <a:t>1.   	Patients with chronic or acute gingival inflammation </a:t>
            </a:r>
          </a:p>
          <a:p>
            <a:pPr lvl="1" marL="573087" indent="-115887" algn="just">
              <a:spcBef>
                <a:spcPts val="0"/>
              </a:spcBef>
              <a:buSzTx/>
              <a:buFont typeface="Wingdings"/>
              <a:buNone/>
              <a:tabLst>
                <a:tab pos="1079500" algn="l"/>
              </a:tabLst>
              <a:defRPr sz="2000"/>
            </a:pPr>
            <a:r>
              <a:t>2.     Long span (i.e., two or more pontics) </a:t>
            </a:r>
          </a:p>
          <a:p>
            <a:pPr lvl="1" marL="573087" indent="-115887" algn="just">
              <a:spcBef>
                <a:spcPts val="0"/>
              </a:spcBef>
              <a:buSzTx/>
              <a:buFont typeface="Wingdings"/>
              <a:buNone/>
              <a:tabLst>
                <a:tab pos="1079500" algn="l"/>
              </a:tabLst>
              <a:defRPr sz="2000"/>
            </a:pPr>
            <a:r>
              <a:t>3.		Parafunctional habits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Andrew's Bridge System"/>
          <p:cNvSpPr txBox="1"/>
          <p:nvPr>
            <p:ph type="title" idx="4294967295"/>
          </p:nvPr>
        </p:nvSpPr>
        <p:spPr>
          <a:xfrm>
            <a:off x="457200" y="277812"/>
            <a:ext cx="8229600" cy="1139826"/>
          </a:xfrm>
          <a:prstGeom prst="rect">
            <a:avLst/>
          </a:prstGeom>
        </p:spPr>
        <p:txBody>
          <a:bodyPr>
            <a:normAutofit fontScale="100000" lnSpcReduction="0"/>
          </a:bodyPr>
          <a:lstStyle>
            <a:lvl1pPr>
              <a:defRPr b="1" sz="2400" u="sng">
                <a:solidFill>
                  <a:srgbClr val="FF66FF"/>
                </a:solidFill>
              </a:defRPr>
            </a:lvl1pPr>
          </a:lstStyle>
          <a:p>
            <a:pPr/>
            <a:r>
              <a:t>Andrew's Bridge System</a:t>
            </a:r>
          </a:p>
        </p:txBody>
      </p:sp>
      <p:sp>
        <p:nvSpPr>
          <p:cNvPr id="140" name="Indicated for edentulous ridge with severe vertical deficit.…"/>
          <p:cNvSpPr txBox="1"/>
          <p:nvPr>
            <p:ph type="body" idx="4294967295"/>
          </p:nvPr>
        </p:nvSpPr>
        <p:spPr>
          <a:xfrm>
            <a:off x="457200" y="1600200"/>
            <a:ext cx="5715000" cy="4876800"/>
          </a:xfrm>
          <a:prstGeom prst="rect">
            <a:avLst/>
          </a:prstGeom>
        </p:spPr>
        <p:txBody>
          <a:bodyPr>
            <a:normAutofit fontScale="100000" lnSpcReduction="0"/>
          </a:bodyPr>
          <a:lstStyle/>
          <a:p>
            <a:pPr marL="250317" indent="-250317" defTabSz="667512">
              <a:lnSpc>
                <a:spcPct val="80000"/>
              </a:lnSpc>
              <a:spcBef>
                <a:spcPts val="400"/>
              </a:spcBef>
              <a:defRPr sz="1752">
                <a:solidFill>
                  <a:srgbClr val="FFFFCC"/>
                </a:solidFill>
                <a:effectLst>
                  <a:outerShdw sx="100000" sy="100000" kx="0" ky="0" algn="b" rotWithShape="0" blurRad="9271" dist="18542" dir="2700000">
                    <a:srgbClr val="FFFFFF"/>
                  </a:outerShdw>
                </a:effectLst>
              </a:defRPr>
            </a:pPr>
            <a:r>
              <a:t>Indicated for edentulous ridge with severe vertical deficit.</a:t>
            </a:r>
          </a:p>
          <a:p>
            <a:pPr marL="250317" indent="-250317" defTabSz="667512">
              <a:lnSpc>
                <a:spcPct val="80000"/>
              </a:lnSpc>
              <a:spcBef>
                <a:spcPts val="400"/>
              </a:spcBef>
              <a:defRPr sz="1752">
                <a:solidFill>
                  <a:srgbClr val="FFFFCC"/>
                </a:solidFill>
                <a:effectLst>
                  <a:outerShdw sx="100000" sy="100000" kx="0" ky="0" algn="b" rotWithShape="0" blurRad="9271" dist="18542" dir="2700000">
                    <a:srgbClr val="FFFFFF"/>
                  </a:outerShdw>
                </a:effectLst>
              </a:defRPr>
            </a:pPr>
            <a:r>
              <a:t>Prosthesis consists of a fixed component and a removable component.</a:t>
            </a:r>
          </a:p>
          <a:p>
            <a:pPr marL="250317" indent="-250317" defTabSz="667512">
              <a:lnSpc>
                <a:spcPct val="80000"/>
              </a:lnSpc>
              <a:spcBef>
                <a:spcPts val="400"/>
              </a:spcBef>
              <a:defRPr sz="1752">
                <a:solidFill>
                  <a:srgbClr val="FFFFCC"/>
                </a:solidFill>
                <a:effectLst>
                  <a:outerShdw sx="100000" sy="100000" kx="0" ky="0" algn="b" rotWithShape="0" blurRad="9271" dist="18542" dir="2700000">
                    <a:srgbClr val="FFFFFF"/>
                  </a:outerShdw>
                </a:effectLst>
              </a:defRPr>
            </a:pPr>
            <a:r>
              <a:t>Fixed component –metal. Consist of two coping( cemented on to the prepared abutment on either side of the edentulous ridge) connected by a load bearing bar.</a:t>
            </a:r>
          </a:p>
          <a:p>
            <a:pPr marL="250317" indent="-250317" defTabSz="667512">
              <a:lnSpc>
                <a:spcPct val="80000"/>
              </a:lnSpc>
              <a:spcBef>
                <a:spcPts val="400"/>
              </a:spcBef>
              <a:defRPr sz="1752">
                <a:solidFill>
                  <a:srgbClr val="FFFFCC"/>
                </a:solidFill>
                <a:effectLst>
                  <a:outerShdw sx="100000" sy="100000" kx="0" ky="0" algn="b" rotWithShape="0" blurRad="9271" dist="18542" dir="2700000">
                    <a:srgbClr val="FFFFFF"/>
                  </a:outerShdw>
                </a:effectLst>
              </a:defRPr>
            </a:pPr>
            <a:r>
              <a:t>Removable Component – Artifical teeth and a denture flange to hide the vertical ridge defect. It is designed to fit or clasp the horizontal bar.</a:t>
            </a:r>
          </a:p>
          <a:p>
            <a:pPr marL="250317" indent="-250317" defTabSz="667512">
              <a:lnSpc>
                <a:spcPct val="80000"/>
              </a:lnSpc>
              <a:spcBef>
                <a:spcPts val="500"/>
              </a:spcBef>
              <a:defRPr sz="1752">
                <a:solidFill>
                  <a:srgbClr val="FFFFCC"/>
                </a:solidFill>
                <a:effectLst>
                  <a:outerShdw sx="100000" sy="100000" kx="0" ky="0" algn="b" rotWithShape="0" blurRad="9271" dist="18542" dir="2700000">
                    <a:srgbClr val="FFFFFF"/>
                  </a:outerShdw>
                </a:effectLst>
              </a:defRPr>
            </a:pPr>
          </a:p>
          <a:p>
            <a:pPr marL="250317" indent="-250317" defTabSz="667512">
              <a:lnSpc>
                <a:spcPct val="80000"/>
              </a:lnSpc>
              <a:spcBef>
                <a:spcPts val="500"/>
              </a:spcBef>
              <a:defRPr sz="1752">
                <a:solidFill>
                  <a:srgbClr val="FFFFCC"/>
                </a:solidFill>
                <a:effectLst>
                  <a:outerShdw sx="100000" sy="100000" kx="0" ky="0" algn="b" rotWithShape="0" blurRad="9271" dist="18542" dir="2700000">
                    <a:srgbClr val="FFFFFF"/>
                  </a:outerShdw>
                </a:effectLst>
              </a:defRPr>
            </a:pPr>
          </a:p>
          <a:p>
            <a:pPr marL="250317" indent="-250317" defTabSz="667512">
              <a:lnSpc>
                <a:spcPct val="80000"/>
              </a:lnSpc>
              <a:spcBef>
                <a:spcPts val="500"/>
              </a:spcBef>
              <a:defRPr sz="1752">
                <a:effectLst>
                  <a:outerShdw sx="100000" sy="100000" kx="0" ky="0" algn="b" rotWithShape="0" blurRad="9271" dist="18542" dir="2700000">
                    <a:srgbClr val="010199"/>
                  </a:outerShdw>
                </a:effectLst>
              </a:defRPr>
            </a:pPr>
          </a:p>
          <a:p>
            <a:pPr marL="250317" indent="-250317" defTabSz="667512">
              <a:lnSpc>
                <a:spcPct val="80000"/>
              </a:lnSpc>
              <a:spcBef>
                <a:spcPts val="500"/>
              </a:spcBef>
              <a:defRPr sz="1460">
                <a:effectLst>
                  <a:outerShdw sx="100000" sy="100000" kx="0" ky="0" algn="b" rotWithShape="0" blurRad="9271" dist="18542" dir="2700000">
                    <a:srgbClr val="010199"/>
                  </a:outerShdw>
                </a:effectLst>
              </a:defRPr>
            </a:pPr>
          </a:p>
          <a:p>
            <a:pPr marL="250317" indent="-250317" defTabSz="667512">
              <a:lnSpc>
                <a:spcPct val="80000"/>
              </a:lnSpc>
              <a:spcBef>
                <a:spcPts val="500"/>
              </a:spcBef>
              <a:defRPr sz="1460">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500"/>
              </a:spcBef>
              <a:defRPr sz="438">
                <a:effectLst>
                  <a:outerShdw sx="100000" sy="100000" kx="0" ky="0" algn="b" rotWithShape="0" blurRad="9271" dist="18542" dir="2700000">
                    <a:srgbClr val="010199"/>
                  </a:outerShdw>
                </a:effectLst>
              </a:defRPr>
            </a:pPr>
          </a:p>
          <a:p>
            <a:pPr marL="250317" indent="-250317" defTabSz="667512">
              <a:lnSpc>
                <a:spcPct val="80000"/>
              </a:lnSpc>
              <a:spcBef>
                <a:spcPts val="100"/>
              </a:spcBef>
              <a:buSzTx/>
              <a:buFont typeface="Wingdings"/>
              <a:buNone/>
              <a:defRPr sz="438">
                <a:effectLst>
                  <a:outerShdw sx="100000" sy="100000" kx="0" ky="0" algn="b" rotWithShape="0" blurRad="9271" dist="18542" dir="2700000">
                    <a:srgbClr val="010199"/>
                  </a:outerShdw>
                </a:effectLst>
              </a:defRPr>
            </a:pPr>
            <a:r>
              <a:t>     </a:t>
            </a:r>
          </a:p>
        </p:txBody>
      </p:sp>
      <p:pic>
        <p:nvPicPr>
          <p:cNvPr id="141" name="DSC09905" descr="DSC09905"/>
          <p:cNvPicPr>
            <a:picLocks noChangeAspect="1"/>
          </p:cNvPicPr>
          <p:nvPr/>
        </p:nvPicPr>
        <p:blipFill>
          <a:blip r:embed="rId2">
            <a:extLst/>
          </a:blip>
          <a:srcRect l="10638" t="8509" r="21276" b="29078"/>
          <a:stretch>
            <a:fillRect/>
          </a:stretch>
        </p:blipFill>
        <p:spPr>
          <a:xfrm>
            <a:off x="6172200" y="2505075"/>
            <a:ext cx="2895600" cy="1990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Macro mechanical retention…"/>
          <p:cNvSpPr txBox="1"/>
          <p:nvPr/>
        </p:nvSpPr>
        <p:spPr>
          <a:xfrm>
            <a:off x="762000" y="4191000"/>
            <a:ext cx="1524000" cy="1158054"/>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latin typeface="+mn-lt"/>
                <a:ea typeface="+mn-ea"/>
                <a:cs typeface="+mn-cs"/>
                <a:sym typeface="Times New Roman"/>
              </a:defRPr>
            </a:pPr>
            <a:r>
              <a:t>Macro mechanical retention </a:t>
            </a:r>
          </a:p>
          <a:p>
            <a:pPr algn="ctr">
              <a:defRPr>
                <a:solidFill>
                  <a:srgbClr val="FFFFFF"/>
                </a:solidFill>
                <a:latin typeface="+mn-lt"/>
                <a:ea typeface="+mn-ea"/>
                <a:cs typeface="+mn-cs"/>
                <a:sym typeface="Times New Roman"/>
              </a:defRPr>
            </a:pPr>
            <a:r>
              <a:t>eg. Rochette</a:t>
            </a:r>
            <a:r>
              <a:rPr sz="1200"/>
              <a:t>  </a:t>
            </a:r>
          </a:p>
        </p:txBody>
      </p:sp>
      <p:sp>
        <p:nvSpPr>
          <p:cNvPr id="144" name="Medium mechanical retention…"/>
          <p:cNvSpPr txBox="1"/>
          <p:nvPr/>
        </p:nvSpPr>
        <p:spPr>
          <a:xfrm>
            <a:off x="2819400" y="4191000"/>
            <a:ext cx="2286001" cy="1387733"/>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p>
            <a:pPr algn="ctr">
              <a:defRPr>
                <a:solidFill>
                  <a:srgbClr val="FFFFFF"/>
                </a:solidFill>
                <a:latin typeface="+mn-lt"/>
                <a:ea typeface="+mn-ea"/>
                <a:cs typeface="+mn-cs"/>
                <a:sym typeface="Times New Roman"/>
              </a:defRPr>
            </a:pPr>
            <a:r>
              <a:t>Medium mechanical retention </a:t>
            </a:r>
          </a:p>
          <a:p>
            <a:pPr algn="ctr">
              <a:defRPr>
                <a:solidFill>
                  <a:srgbClr val="FFFFFF"/>
                </a:solidFill>
                <a:latin typeface="+mn-lt"/>
                <a:ea typeface="+mn-ea"/>
                <a:cs typeface="+mn-cs"/>
                <a:sym typeface="Times New Roman"/>
              </a:defRPr>
            </a:pPr>
            <a:r>
              <a:t>eg. Virginia Salt Mesh Crystal bond</a:t>
            </a:r>
            <a:r>
              <a:rPr sz="1600"/>
              <a:t>   </a:t>
            </a:r>
            <a:endParaRPr sz="1600"/>
          </a:p>
        </p:txBody>
      </p:sp>
      <p:sp>
        <p:nvSpPr>
          <p:cNvPr id="145" name="Micro mechanical retention – eg. Maryland"/>
          <p:cNvSpPr txBox="1"/>
          <p:nvPr/>
        </p:nvSpPr>
        <p:spPr>
          <a:xfrm>
            <a:off x="5715000" y="4191000"/>
            <a:ext cx="1295400" cy="1199391"/>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p>
            <a:pPr algn="ctr">
              <a:defRPr sz="1600">
                <a:solidFill>
                  <a:srgbClr val="FFFFFF"/>
                </a:solidFill>
                <a:latin typeface="+mn-lt"/>
                <a:ea typeface="+mn-ea"/>
                <a:cs typeface="+mn-cs"/>
                <a:sym typeface="Times New Roman"/>
              </a:defRPr>
            </a:pPr>
            <a:r>
              <a:t>Micro mechanical retention – eg. Maryland</a:t>
            </a:r>
            <a:r>
              <a:rPr sz="1200"/>
              <a:t>  </a:t>
            </a:r>
            <a:endParaRPr sz="1200"/>
          </a:p>
          <a:p>
            <a:pPr algn="ctr">
              <a:defRPr sz="1200">
                <a:solidFill>
                  <a:srgbClr val="FFFFFF"/>
                </a:solidFill>
                <a:latin typeface="+mn-lt"/>
                <a:ea typeface="+mn-ea"/>
                <a:cs typeface="+mn-cs"/>
                <a:sym typeface="Times New Roman"/>
              </a:defRPr>
            </a:pPr>
            <a:r>
              <a:t>  </a:t>
            </a:r>
          </a:p>
        </p:txBody>
      </p:sp>
      <p:sp>
        <p:nvSpPr>
          <p:cNvPr id="146" name="Chemically adhesive – eg. panavia."/>
          <p:cNvSpPr txBox="1"/>
          <p:nvPr/>
        </p:nvSpPr>
        <p:spPr>
          <a:xfrm>
            <a:off x="7467600" y="4191000"/>
            <a:ext cx="1447800" cy="1123349"/>
          </a:xfrm>
          <a:prstGeom prst="rect">
            <a:avLst/>
          </a:prstGeom>
          <a:ln>
            <a:solidFill>
              <a:schemeClr val="accent1"/>
            </a:solidFill>
          </a:ln>
          <a:extLst>
            <a:ext uri="{C572A759-6A51-4108-AA02-DFA0A04FC94B}">
              <ma14:wrappingTextBoxFlag xmlns:ma14="http://schemas.microsoft.com/office/mac/drawingml/2011/main" val="1"/>
            </a:ext>
          </a:extLst>
        </p:spPr>
        <p:txBody>
          <a:bodyPr lIns="45719" rIns="45719">
            <a:spAutoFit/>
          </a:bodyPr>
          <a:lstStyle/>
          <a:p>
            <a:pPr algn="ctr">
              <a:defRPr sz="1600">
                <a:solidFill>
                  <a:srgbClr val="FFFFFF"/>
                </a:solidFill>
                <a:latin typeface="+mn-lt"/>
                <a:ea typeface="+mn-ea"/>
                <a:cs typeface="+mn-cs"/>
                <a:sym typeface="Times New Roman"/>
              </a:defRPr>
            </a:pPr>
            <a:r>
              <a:t>Chemically adhesive – eg. panavia</a:t>
            </a:r>
            <a:r>
              <a:rPr sz="1200"/>
              <a:t>.    </a:t>
            </a:r>
            <a:endParaRPr sz="1200"/>
          </a:p>
          <a:p>
            <a:pPr algn="ctr">
              <a:defRPr sz="700">
                <a:solidFill>
                  <a:srgbClr val="FFFFFF"/>
                </a:solidFill>
                <a:latin typeface="+mn-lt"/>
                <a:ea typeface="+mn-ea"/>
                <a:cs typeface="+mn-cs"/>
                <a:sym typeface="Times New Roman"/>
              </a:defRPr>
            </a:pPr>
          </a:p>
        </p:txBody>
      </p:sp>
      <p:sp>
        <p:nvSpPr>
          <p:cNvPr id="147" name="MINIMAL PREPARATION BRIDGES"/>
          <p:cNvSpPr txBox="1"/>
          <p:nvPr/>
        </p:nvSpPr>
        <p:spPr>
          <a:xfrm>
            <a:off x="2103120" y="762000"/>
            <a:ext cx="5318760" cy="8506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solidFill>
                  <a:srgbClr val="FF66FF"/>
                </a:solidFill>
                <a:latin typeface="+mn-lt"/>
                <a:ea typeface="+mn-ea"/>
                <a:cs typeface="+mn-cs"/>
                <a:sym typeface="Times New Roman"/>
              </a:defRPr>
            </a:lvl1pPr>
          </a:lstStyle>
          <a:p>
            <a:pPr/>
            <a:r>
              <a:t>MINIMAL PREPARATION BRIDGES</a:t>
            </a:r>
            <a:endParaRPr sz="2400"/>
          </a:p>
        </p:txBody>
      </p:sp>
      <p:sp>
        <p:nvSpPr>
          <p:cNvPr id="148" name="DIRECT"/>
          <p:cNvSpPr txBox="1"/>
          <p:nvPr/>
        </p:nvSpPr>
        <p:spPr>
          <a:xfrm>
            <a:off x="2560320" y="2438400"/>
            <a:ext cx="143256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DIRECT</a:t>
            </a:r>
          </a:p>
        </p:txBody>
      </p:sp>
      <p:sp>
        <p:nvSpPr>
          <p:cNvPr id="149" name="INDIRECT"/>
          <p:cNvSpPr txBox="1"/>
          <p:nvPr/>
        </p:nvSpPr>
        <p:spPr>
          <a:xfrm>
            <a:off x="5379720" y="2452687"/>
            <a:ext cx="211836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a:solidFill>
                  <a:srgbClr val="FFFFFF"/>
                </a:solidFill>
              </a:defRPr>
            </a:lvl1pPr>
          </a:lstStyle>
          <a:p>
            <a:pPr/>
            <a:r>
              <a:t>INDIRECT</a:t>
            </a:r>
          </a:p>
        </p:txBody>
      </p:sp>
      <p:sp>
        <p:nvSpPr>
          <p:cNvPr id="150" name="Line"/>
          <p:cNvSpPr/>
          <p:nvPr/>
        </p:nvSpPr>
        <p:spPr>
          <a:xfrm flipH="1">
            <a:off x="3200400" y="1142999"/>
            <a:ext cx="1295400" cy="1219202"/>
          </a:xfrm>
          <a:prstGeom prst="line">
            <a:avLst/>
          </a:prstGeom>
          <a:ln>
            <a:solidFill>
              <a:schemeClr val="accent1"/>
            </a:solidFill>
            <a:miter/>
            <a:tailEnd type="triangle"/>
          </a:ln>
        </p:spPr>
        <p:txBody>
          <a:bodyPr lIns="45719" rIns="45719"/>
          <a:lstStyle/>
          <a:p>
            <a:pPr>
              <a:defRPr>
                <a:solidFill>
                  <a:srgbClr val="FFFFFF"/>
                </a:solidFill>
              </a:defRPr>
            </a:pPr>
          </a:p>
        </p:txBody>
      </p:sp>
      <p:sp>
        <p:nvSpPr>
          <p:cNvPr id="151" name="Line"/>
          <p:cNvSpPr/>
          <p:nvPr/>
        </p:nvSpPr>
        <p:spPr>
          <a:xfrm>
            <a:off x="4495800" y="1142999"/>
            <a:ext cx="1524000" cy="1219202"/>
          </a:xfrm>
          <a:prstGeom prst="line">
            <a:avLst/>
          </a:prstGeom>
          <a:ln>
            <a:solidFill>
              <a:schemeClr val="accent1"/>
            </a:solidFill>
            <a:miter/>
            <a:tailEnd type="triangle"/>
          </a:ln>
        </p:spPr>
        <p:txBody>
          <a:bodyPr lIns="45719" rIns="45719"/>
          <a:lstStyle/>
          <a:p>
            <a:pPr>
              <a:defRPr>
                <a:solidFill>
                  <a:srgbClr val="FFFFFF"/>
                </a:solidFill>
              </a:defRPr>
            </a:pPr>
          </a:p>
        </p:txBody>
      </p:sp>
      <p:sp>
        <p:nvSpPr>
          <p:cNvPr id="152" name="Line"/>
          <p:cNvSpPr/>
          <p:nvPr/>
        </p:nvSpPr>
        <p:spPr>
          <a:xfrm>
            <a:off x="6172199" y="2895600"/>
            <a:ext cx="1600201" cy="1066800"/>
          </a:xfrm>
          <a:prstGeom prst="line">
            <a:avLst/>
          </a:prstGeom>
          <a:ln>
            <a:solidFill>
              <a:schemeClr val="accent1"/>
            </a:solidFill>
            <a:miter/>
            <a:tailEnd type="triangle"/>
          </a:ln>
        </p:spPr>
        <p:txBody>
          <a:bodyPr lIns="45719" rIns="45719"/>
          <a:lstStyle/>
          <a:p>
            <a:pPr>
              <a:defRPr>
                <a:solidFill>
                  <a:srgbClr val="FFFFFF"/>
                </a:solidFill>
              </a:defRPr>
            </a:pPr>
          </a:p>
        </p:txBody>
      </p:sp>
      <p:sp>
        <p:nvSpPr>
          <p:cNvPr id="153" name="Line"/>
          <p:cNvSpPr/>
          <p:nvPr/>
        </p:nvSpPr>
        <p:spPr>
          <a:xfrm flipH="1">
            <a:off x="4267199" y="2895600"/>
            <a:ext cx="1219201" cy="990600"/>
          </a:xfrm>
          <a:prstGeom prst="line">
            <a:avLst/>
          </a:prstGeom>
          <a:ln>
            <a:solidFill>
              <a:schemeClr val="accent1"/>
            </a:solidFill>
            <a:miter/>
            <a:tailEnd type="triangle"/>
          </a:ln>
        </p:spPr>
        <p:txBody>
          <a:bodyPr lIns="45719" rIns="45719"/>
          <a:lstStyle/>
          <a:p>
            <a:pPr>
              <a:defRPr>
                <a:solidFill>
                  <a:srgbClr val="FFFFFF"/>
                </a:solidFill>
              </a:defRPr>
            </a:pPr>
          </a:p>
        </p:txBody>
      </p:sp>
      <p:sp>
        <p:nvSpPr>
          <p:cNvPr id="154" name="Line"/>
          <p:cNvSpPr/>
          <p:nvPr/>
        </p:nvSpPr>
        <p:spPr>
          <a:xfrm flipH="1">
            <a:off x="1752600" y="2819399"/>
            <a:ext cx="3505201" cy="1066802"/>
          </a:xfrm>
          <a:prstGeom prst="line">
            <a:avLst/>
          </a:prstGeom>
          <a:ln>
            <a:solidFill>
              <a:schemeClr val="accent1"/>
            </a:solidFill>
            <a:miter/>
            <a:tailEnd type="triangle"/>
          </a:ln>
        </p:spPr>
        <p:txBody>
          <a:bodyPr lIns="45719" rIns="45719"/>
          <a:lstStyle/>
          <a:p>
            <a:pPr>
              <a:defRPr>
                <a:solidFill>
                  <a:srgbClr val="FFFFFF"/>
                </a:solidFill>
              </a:defRPr>
            </a:pPr>
          </a:p>
        </p:txBody>
      </p:sp>
      <p:sp>
        <p:nvSpPr>
          <p:cNvPr id="155" name="Line"/>
          <p:cNvSpPr/>
          <p:nvPr/>
        </p:nvSpPr>
        <p:spPr>
          <a:xfrm>
            <a:off x="5791200" y="2895599"/>
            <a:ext cx="457200" cy="1066802"/>
          </a:xfrm>
          <a:prstGeom prst="line">
            <a:avLst/>
          </a:prstGeom>
          <a:ln>
            <a:solidFill>
              <a:schemeClr val="accent1"/>
            </a:solidFill>
            <a:miter/>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Direct bridges :…"/>
          <p:cNvSpPr txBox="1"/>
          <p:nvPr>
            <p:ph type="body" idx="4294967295"/>
          </p:nvPr>
        </p:nvSpPr>
        <p:spPr>
          <a:xfrm>
            <a:off x="381000" y="838200"/>
            <a:ext cx="6858000" cy="5105400"/>
          </a:xfrm>
          <a:prstGeom prst="rect">
            <a:avLst/>
          </a:prstGeom>
        </p:spPr>
        <p:txBody>
          <a:bodyPr>
            <a:normAutofit fontScale="100000" lnSpcReduction="0"/>
          </a:bodyPr>
          <a:lstStyle/>
          <a:p>
            <a:pPr marL="336042" indent="-336042" algn="just" defTabSz="896111">
              <a:lnSpc>
                <a:spcPct val="90000"/>
              </a:lnSpc>
              <a:spcBef>
                <a:spcPts val="400"/>
              </a:spcBef>
              <a:buSzTx/>
              <a:buFont typeface="Wingdings"/>
              <a:buNone/>
              <a:defRPr b="1" sz="1960">
                <a:solidFill>
                  <a:schemeClr val="accent1"/>
                </a:solidFill>
              </a:defRPr>
            </a:pPr>
            <a:r>
              <a:t>Direct bridges</a:t>
            </a:r>
            <a:r>
              <a:rPr>
                <a:solidFill>
                  <a:srgbClr val="FFFFFF"/>
                </a:solidFill>
              </a:rPr>
              <a:t> :</a:t>
            </a:r>
          </a:p>
          <a:p>
            <a:pPr marL="336042" indent="-336042" algn="just" defTabSz="896111">
              <a:lnSpc>
                <a:spcPct val="90000"/>
              </a:lnSpc>
              <a:spcBef>
                <a:spcPts val="400"/>
              </a:spcBef>
              <a:defRPr sz="1960"/>
            </a:pPr>
            <a:r>
              <a:t>the crown of the patient’s own tooth. </a:t>
            </a:r>
          </a:p>
          <a:p>
            <a:pPr marL="336042" indent="-336042" algn="just" defTabSz="896111">
              <a:lnSpc>
                <a:spcPct val="90000"/>
              </a:lnSpc>
              <a:spcBef>
                <a:spcPts val="400"/>
              </a:spcBef>
              <a:defRPr sz="1960"/>
            </a:pPr>
            <a:r>
              <a:t>simple and rapid way</a:t>
            </a:r>
          </a:p>
          <a:p>
            <a:pPr marL="336042" indent="-336042" algn="just" defTabSz="896111">
              <a:lnSpc>
                <a:spcPct val="90000"/>
              </a:lnSpc>
              <a:spcBef>
                <a:spcPts val="400"/>
              </a:spcBef>
              <a:defRPr sz="1960"/>
            </a:pPr>
            <a:r>
              <a:t>an acrylic denture tooth can be used</a:t>
            </a:r>
          </a:p>
          <a:p>
            <a:pPr marL="336042" indent="-336042" algn="just" defTabSz="896111">
              <a:lnSpc>
                <a:spcPct val="90000"/>
              </a:lnSpc>
              <a:buSzTx/>
              <a:buFont typeface="Wingdings"/>
              <a:buNone/>
              <a:defRPr b="1" sz="1960">
                <a:solidFill>
                  <a:schemeClr val="accent1"/>
                </a:solidFill>
              </a:defRPr>
            </a:pPr>
          </a:p>
          <a:p>
            <a:pPr marL="336042" indent="-336042" algn="just" defTabSz="896111">
              <a:lnSpc>
                <a:spcPct val="90000"/>
              </a:lnSpc>
              <a:spcBef>
                <a:spcPts val="400"/>
              </a:spcBef>
              <a:buSzTx/>
              <a:buFont typeface="Wingdings"/>
              <a:buNone/>
              <a:defRPr b="1" sz="1960">
                <a:solidFill>
                  <a:schemeClr val="accent1"/>
                </a:solidFill>
              </a:defRPr>
            </a:pPr>
            <a:r>
              <a:t>Macro-mechanically retentive bridges</a:t>
            </a:r>
            <a:r>
              <a:rPr>
                <a:solidFill>
                  <a:srgbClr val="FFFFFF"/>
                </a:solidFill>
              </a:rPr>
              <a:t> :</a:t>
            </a:r>
          </a:p>
          <a:p>
            <a:pPr marL="336042" indent="-336042" algn="just" defTabSz="896111">
              <a:lnSpc>
                <a:spcPct val="90000"/>
              </a:lnSpc>
              <a:spcBef>
                <a:spcPts val="400"/>
              </a:spcBef>
              <a:defRPr sz="1960"/>
            </a:pPr>
            <a:r>
              <a:t>perforations through the wing like cast-metal plate retainer</a:t>
            </a:r>
          </a:p>
          <a:p>
            <a:pPr marL="336042" indent="-336042" algn="just" defTabSz="896111">
              <a:lnSpc>
                <a:spcPct val="90000"/>
              </a:lnSpc>
              <a:spcBef>
                <a:spcPts val="400"/>
              </a:spcBef>
              <a:defRPr sz="1960"/>
            </a:pPr>
            <a:r>
              <a:t>holes are cut in the wax </a:t>
            </a:r>
          </a:p>
          <a:p>
            <a:pPr marL="336042" indent="-336042" algn="just" defTabSz="896111">
              <a:lnSpc>
                <a:spcPct val="90000"/>
              </a:lnSpc>
              <a:buSzTx/>
              <a:buFont typeface="Wingdings"/>
              <a:buNone/>
              <a:defRPr b="1" sz="1960"/>
            </a:pPr>
          </a:p>
          <a:p>
            <a:pPr marL="336042" indent="-336042" algn="just" defTabSz="896111">
              <a:lnSpc>
                <a:spcPct val="90000"/>
              </a:lnSpc>
              <a:spcBef>
                <a:spcPts val="400"/>
              </a:spcBef>
              <a:buSzTx/>
              <a:buFont typeface="Wingdings"/>
              <a:buNone/>
              <a:defRPr b="1" sz="1960">
                <a:solidFill>
                  <a:schemeClr val="accent1"/>
                </a:solidFill>
              </a:defRPr>
            </a:pPr>
            <a:r>
              <a:t>Medium-mechanical retentive systems</a:t>
            </a:r>
            <a:r>
              <a:rPr>
                <a:solidFill>
                  <a:srgbClr val="FFFFFF"/>
                </a:solidFill>
              </a:rPr>
              <a:t> : </a:t>
            </a:r>
          </a:p>
          <a:p>
            <a:pPr marL="336042" indent="-336042" algn="just" defTabSz="896111">
              <a:lnSpc>
                <a:spcPct val="90000"/>
              </a:lnSpc>
              <a:spcBef>
                <a:spcPts val="400"/>
              </a:spcBef>
              <a:defRPr sz="1960"/>
            </a:pPr>
            <a:r>
              <a:t>all involve retentive features cast as part </a:t>
            </a:r>
          </a:p>
          <a:p>
            <a:pPr marL="336042" indent="-336042" algn="just" defTabSz="896111">
              <a:lnSpc>
                <a:spcPct val="90000"/>
              </a:lnSpc>
              <a:spcBef>
                <a:spcPts val="400"/>
              </a:spcBef>
              <a:buSzTx/>
              <a:buFont typeface="Wingdings"/>
              <a:buNone/>
              <a:defRPr sz="1960"/>
            </a:pPr>
            <a:r>
              <a:t>	of the metal framework. </a:t>
            </a:r>
          </a:p>
          <a:p>
            <a:pPr marL="336042" indent="-336042" defTabSz="896111">
              <a:lnSpc>
                <a:spcPct val="90000"/>
              </a:lnSpc>
              <a:spcBef>
                <a:spcPts val="400"/>
              </a:spcBef>
              <a:defRPr sz="1960"/>
            </a:pPr>
            <a:r>
              <a:t>thick retainer</a:t>
            </a:r>
          </a:p>
          <a:p>
            <a:pPr marL="336042" indent="-336042" defTabSz="896111">
              <a:lnSpc>
                <a:spcPct val="90000"/>
              </a:lnSpc>
              <a:spcBef>
                <a:spcPts val="400"/>
              </a:spcBef>
              <a:defRPr sz="1960"/>
            </a:pPr>
            <a:r>
              <a:t>Virginia salt technique - 150 -250 micro mm</a:t>
            </a:r>
          </a:p>
          <a:p>
            <a:pPr marL="336042" indent="-336042" defTabSz="896111">
              <a:lnSpc>
                <a:spcPct val="90000"/>
              </a:lnSpc>
              <a:spcBef>
                <a:spcPts val="400"/>
              </a:spcBef>
              <a:defRPr sz="1960"/>
            </a:pPr>
            <a:r>
              <a:t>Cast mesh bridge</a:t>
            </a:r>
          </a:p>
        </p:txBody>
      </p:sp>
      <p:pic>
        <p:nvPicPr>
          <p:cNvPr id="158" name="image.png" descr="image.png"/>
          <p:cNvPicPr>
            <a:picLocks noChangeAspect="1"/>
          </p:cNvPicPr>
          <p:nvPr/>
        </p:nvPicPr>
        <p:blipFill>
          <a:blip r:embed="rId2">
            <a:extLst/>
          </a:blip>
          <a:stretch>
            <a:fillRect/>
          </a:stretch>
        </p:blipFill>
        <p:spPr>
          <a:xfrm>
            <a:off x="6781800" y="304800"/>
            <a:ext cx="2057400" cy="2495550"/>
          </a:xfrm>
          <a:prstGeom prst="rect">
            <a:avLst/>
          </a:prstGeom>
          <a:ln w="12700">
            <a:miter lim="400000"/>
          </a:ln>
        </p:spPr>
      </p:pic>
      <p:pic>
        <p:nvPicPr>
          <p:cNvPr id="159" name="image.png" descr="image.png"/>
          <p:cNvPicPr>
            <a:picLocks noChangeAspect="1"/>
          </p:cNvPicPr>
          <p:nvPr/>
        </p:nvPicPr>
        <p:blipFill>
          <a:blip r:embed="rId3">
            <a:extLst/>
          </a:blip>
          <a:stretch>
            <a:fillRect/>
          </a:stretch>
        </p:blipFill>
        <p:spPr>
          <a:xfrm>
            <a:off x="6096000" y="3200400"/>
            <a:ext cx="2609850" cy="1238250"/>
          </a:xfrm>
          <a:prstGeom prst="rect">
            <a:avLst/>
          </a:prstGeom>
          <a:ln w="12700">
            <a:miter lim="400000"/>
          </a:ln>
        </p:spPr>
      </p:pic>
      <p:pic>
        <p:nvPicPr>
          <p:cNvPr id="160" name="image.png" descr="image.png"/>
          <p:cNvPicPr>
            <a:picLocks noChangeAspect="1"/>
          </p:cNvPicPr>
          <p:nvPr/>
        </p:nvPicPr>
        <p:blipFill>
          <a:blip r:embed="rId4">
            <a:extLst/>
          </a:blip>
          <a:stretch>
            <a:fillRect/>
          </a:stretch>
        </p:blipFill>
        <p:spPr>
          <a:xfrm>
            <a:off x="6096000" y="4800600"/>
            <a:ext cx="2628900" cy="12763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Micro-mechanical retention  :…"/>
          <p:cNvSpPr txBox="1"/>
          <p:nvPr>
            <p:ph type="body" idx="4294967295"/>
          </p:nvPr>
        </p:nvSpPr>
        <p:spPr>
          <a:xfrm>
            <a:off x="533400" y="609600"/>
            <a:ext cx="8382000" cy="4114800"/>
          </a:xfrm>
          <a:prstGeom prst="rect">
            <a:avLst/>
          </a:prstGeom>
        </p:spPr>
        <p:txBody>
          <a:bodyPr>
            <a:normAutofit fontScale="100000" lnSpcReduction="0"/>
          </a:bodyPr>
          <a:lstStyle/>
          <a:p>
            <a:pPr algn="just">
              <a:spcBef>
                <a:spcPts val="0"/>
              </a:spcBef>
              <a:buSzTx/>
              <a:buFont typeface="Wingdings"/>
              <a:buNone/>
              <a:defRPr b="1" sz="2000">
                <a:solidFill>
                  <a:schemeClr val="accent1"/>
                </a:solidFill>
              </a:defRPr>
            </a:pPr>
            <a:r>
              <a:t>Micro-mechanical retention</a:t>
            </a:r>
            <a:r>
              <a:rPr>
                <a:solidFill>
                  <a:srgbClr val="FFFFFF"/>
                </a:solidFill>
              </a:rPr>
              <a:t> </a:t>
            </a:r>
            <a:r>
              <a:rPr b="0">
                <a:solidFill>
                  <a:srgbClr val="FFFFFF"/>
                </a:solidFill>
              </a:rPr>
              <a:t> </a:t>
            </a:r>
            <a:r>
              <a:rPr>
                <a:solidFill>
                  <a:srgbClr val="FFFFFF"/>
                </a:solidFill>
              </a:rPr>
              <a:t>:</a:t>
            </a:r>
            <a:r>
              <a:rPr b="0">
                <a:solidFill>
                  <a:srgbClr val="FFFFFF"/>
                </a:solidFill>
              </a:rPr>
              <a:t> </a:t>
            </a:r>
          </a:p>
          <a:p>
            <a:pPr algn="just">
              <a:spcBef>
                <a:spcPts val="0"/>
              </a:spcBef>
              <a:buChar char="▪"/>
              <a:defRPr sz="2000"/>
            </a:pPr>
            <a:r>
              <a:t>casting the metal retainer </a:t>
            </a:r>
          </a:p>
          <a:p>
            <a:pPr algn="just">
              <a:spcBef>
                <a:spcPts val="0"/>
              </a:spcBef>
              <a:buChar char="▪"/>
              <a:defRPr sz="2000"/>
            </a:pPr>
            <a:r>
              <a:t>etching : electrolytic etching in acid </a:t>
            </a:r>
          </a:p>
          <a:p>
            <a:pPr algn="just">
              <a:spcBef>
                <a:spcPts val="0"/>
              </a:spcBef>
              <a:buSzTx/>
              <a:buFont typeface="Wingdings"/>
              <a:buNone/>
              <a:defRPr sz="2000"/>
            </a:pPr>
            <a:r>
              <a:t>	               chemical etching with a hydrofluoric acid gel</a:t>
            </a:r>
          </a:p>
          <a:p>
            <a:pPr algn="just">
              <a:spcBef>
                <a:spcPts val="0"/>
              </a:spcBef>
              <a:buChar char="▪"/>
              <a:defRPr sz="2000"/>
            </a:pPr>
            <a:r>
              <a:t>smaller etch pits and unnecessary non-retentive features</a:t>
            </a:r>
          </a:p>
          <a:p>
            <a:pPr algn="just">
              <a:spcBef>
                <a:spcPts val="0"/>
              </a:spcBef>
              <a:buChar char="▪"/>
              <a:defRPr sz="2000"/>
            </a:pPr>
            <a:r>
              <a:t>thinner metal retainers </a:t>
            </a:r>
            <a:endParaRPr sz="1800"/>
          </a:p>
          <a:p>
            <a:pPr>
              <a:spcBef>
                <a:spcPts val="0"/>
              </a:spcBef>
              <a:buSzTx/>
              <a:buFont typeface="Wingdings"/>
              <a:buNone/>
              <a:defRPr b="1" sz="2000"/>
            </a:pPr>
          </a:p>
          <a:p>
            <a:pPr>
              <a:spcBef>
                <a:spcPts val="0"/>
              </a:spcBef>
              <a:buSzTx/>
              <a:buFont typeface="Wingdings"/>
              <a:buNone/>
              <a:defRPr b="1" sz="2000">
                <a:solidFill>
                  <a:schemeClr val="accent1"/>
                </a:solidFill>
              </a:defRPr>
            </a:pPr>
            <a:r>
              <a:t>Chemically retentive resins </a:t>
            </a:r>
            <a:r>
              <a:rPr b="0"/>
              <a:t> </a:t>
            </a:r>
            <a:r>
              <a:rPr>
                <a:solidFill>
                  <a:srgbClr val="FFFFFF"/>
                </a:solidFill>
              </a:rPr>
              <a:t>:</a:t>
            </a:r>
          </a:p>
          <a:p>
            <a:pPr algn="just">
              <a:spcBef>
                <a:spcPts val="0"/>
              </a:spcBef>
              <a:buClrTx/>
              <a:buSzPct val="100000"/>
              <a:buChar char="▪"/>
              <a:defRPr sz="1800"/>
            </a:pPr>
            <a:r>
              <a:t>adhere chemically to recently sandblasted metal surfaces</a:t>
            </a:r>
          </a:p>
          <a:p>
            <a:pPr algn="just">
              <a:spcBef>
                <a:spcPts val="0"/>
              </a:spcBef>
              <a:buSzTx/>
              <a:buFont typeface="Wingdings"/>
              <a:buNone/>
              <a:defRPr sz="1800"/>
            </a:pPr>
            <a:r>
              <a:t>	retained by conventional acid-etching</a:t>
            </a:r>
          </a:p>
          <a:p>
            <a:pPr algn="just">
              <a:spcBef>
                <a:spcPts val="0"/>
              </a:spcBef>
              <a:buSzTx/>
              <a:buFont typeface="Wingdings"/>
              <a:buNone/>
              <a:defRPr sz="2000"/>
            </a:pPr>
            <a:r>
              <a:t> </a:t>
            </a:r>
          </a:p>
        </p:txBody>
      </p:sp>
      <p:pic>
        <p:nvPicPr>
          <p:cNvPr id="163" name="image.png" descr="image.png"/>
          <p:cNvPicPr>
            <a:picLocks noChangeAspect="1"/>
          </p:cNvPicPr>
          <p:nvPr/>
        </p:nvPicPr>
        <p:blipFill>
          <a:blip r:embed="rId2">
            <a:extLst/>
          </a:blip>
          <a:stretch>
            <a:fillRect/>
          </a:stretch>
        </p:blipFill>
        <p:spPr>
          <a:xfrm>
            <a:off x="609600" y="4648200"/>
            <a:ext cx="2628900" cy="723900"/>
          </a:xfrm>
          <a:prstGeom prst="rect">
            <a:avLst/>
          </a:prstGeom>
          <a:ln w="12700">
            <a:miter lim="400000"/>
          </a:ln>
        </p:spPr>
      </p:pic>
      <p:pic>
        <p:nvPicPr>
          <p:cNvPr id="164" name="image.png" descr="image.png"/>
          <p:cNvPicPr>
            <a:picLocks noChangeAspect="1"/>
          </p:cNvPicPr>
          <p:nvPr/>
        </p:nvPicPr>
        <p:blipFill>
          <a:blip r:embed="rId3">
            <a:extLst/>
          </a:blip>
          <a:stretch>
            <a:fillRect/>
          </a:stretch>
        </p:blipFill>
        <p:spPr>
          <a:xfrm>
            <a:off x="4191000" y="3810000"/>
            <a:ext cx="2638425" cy="2752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dvantages of the acid-etch resin bonded fixed prosthesis:…"/>
          <p:cNvSpPr txBox="1"/>
          <p:nvPr>
            <p:ph type="body" idx="4294967295"/>
          </p:nvPr>
        </p:nvSpPr>
        <p:spPr>
          <a:xfrm>
            <a:off x="457200" y="0"/>
            <a:ext cx="8686800" cy="6553200"/>
          </a:xfrm>
          <a:prstGeom prst="rect">
            <a:avLst/>
          </a:prstGeom>
        </p:spPr>
        <p:txBody>
          <a:bodyPr>
            <a:normAutofit fontScale="100000" lnSpcReduction="0"/>
          </a:bodyPr>
          <a:lstStyle/>
          <a:p>
            <a:pPr marL="609600" indent="-609600" algn="just">
              <a:spcBef>
                <a:spcPts val="0"/>
              </a:spcBef>
              <a:buSzTx/>
              <a:buFont typeface="Wingdings"/>
              <a:buNone/>
              <a:defRPr sz="2400">
                <a:solidFill>
                  <a:schemeClr val="accent1"/>
                </a:solidFill>
              </a:defRPr>
            </a:pPr>
            <a:r>
              <a:t>Advantages of the acid-etch resin bonded fixed prosthesis</a:t>
            </a:r>
            <a:r>
              <a:rPr sz="2000">
                <a:solidFill>
                  <a:srgbClr val="FFFFFF"/>
                </a:solidFill>
              </a:rPr>
              <a:t>:</a:t>
            </a:r>
            <a:endParaRPr sz="2000"/>
          </a:p>
          <a:p>
            <a:pPr marL="609600" indent="-609600" algn="just">
              <a:spcBef>
                <a:spcPts val="0"/>
              </a:spcBef>
              <a:buSzTx/>
              <a:buFont typeface="Wingdings"/>
              <a:buNone/>
              <a:defRPr sz="1200"/>
            </a:pPr>
          </a:p>
          <a:p>
            <a:pPr lvl="1" marL="990600" indent="-533400" algn="just">
              <a:spcBef>
                <a:spcPts val="0"/>
              </a:spcBef>
              <a:buClrTx/>
              <a:buSzPct val="100000"/>
              <a:buAutoNum type="arabicPeriod" startAt="1"/>
              <a:defRPr sz="1800"/>
            </a:pPr>
            <a:r>
              <a:t>Reduction of tooth structure</a:t>
            </a:r>
          </a:p>
          <a:p>
            <a:pPr lvl="1" marL="990600" indent="-533400" algn="just">
              <a:spcBef>
                <a:spcPts val="0"/>
              </a:spcBef>
              <a:buClrTx/>
              <a:buSzPct val="100000"/>
              <a:buAutoNum type="arabicPeriod" startAt="1"/>
              <a:defRPr sz="1800"/>
            </a:pPr>
            <a:r>
              <a:t>Kind to young or large pulps</a:t>
            </a:r>
          </a:p>
          <a:p>
            <a:pPr lvl="1" marL="990600" indent="-533400" algn="just">
              <a:spcBef>
                <a:spcPts val="0"/>
              </a:spcBef>
              <a:buClrTx/>
              <a:buSzPct val="100000"/>
              <a:buAutoNum type="arabicPeriod" startAt="1"/>
              <a:defRPr sz="1800"/>
            </a:pPr>
            <a:r>
              <a:t>Maximum esthetics  </a:t>
            </a:r>
          </a:p>
          <a:p>
            <a:pPr lvl="1" marL="990600" indent="-533400" algn="just">
              <a:spcBef>
                <a:spcPts val="0"/>
              </a:spcBef>
              <a:buClrTx/>
              <a:buSzPct val="100000"/>
              <a:buAutoNum type="arabicPeriod" startAt="1"/>
              <a:defRPr sz="1800"/>
            </a:pPr>
            <a:r>
              <a:t>Pontic and embrasure forms </a:t>
            </a:r>
          </a:p>
          <a:p>
            <a:pPr lvl="1" marL="990600" indent="-533400" algn="just">
              <a:spcBef>
                <a:spcPts val="0"/>
              </a:spcBef>
              <a:buClrTx/>
              <a:buSzPct val="100000"/>
              <a:buAutoNum type="arabicPeriod" startAt="1"/>
              <a:defRPr sz="1800"/>
            </a:pPr>
            <a:r>
              <a:t>easy to keep clean </a:t>
            </a:r>
          </a:p>
          <a:p>
            <a:pPr lvl="1" marL="990600" indent="-533400" algn="just">
              <a:spcBef>
                <a:spcPts val="0"/>
              </a:spcBef>
              <a:buClrTx/>
              <a:buSzPct val="100000"/>
              <a:buAutoNum type="arabicPeriod" startAt="1"/>
              <a:defRPr sz="1800"/>
            </a:pPr>
            <a:r>
              <a:t>Minimum chair time   	</a:t>
            </a:r>
          </a:p>
          <a:p>
            <a:pPr lvl="1" marL="990600" indent="-533400" algn="just">
              <a:spcBef>
                <a:spcPts val="0"/>
              </a:spcBef>
              <a:buClrTx/>
              <a:buSzPct val="100000"/>
              <a:buAutoNum type="arabicPeriod" startAt="1"/>
              <a:defRPr sz="1800"/>
            </a:pPr>
            <a:r>
              <a:t>less expensive than a conventional</a:t>
            </a:r>
          </a:p>
          <a:p>
            <a:pPr lvl="1" marL="990600" indent="-533400" algn="just">
              <a:spcBef>
                <a:spcPts val="0"/>
              </a:spcBef>
              <a:buClrTx/>
              <a:buSzPct val="100000"/>
              <a:buAutoNum type="arabicPeriod" startAt="1"/>
              <a:defRPr sz="1800"/>
            </a:pPr>
            <a:r>
              <a:t>rebonding possible</a:t>
            </a:r>
          </a:p>
          <a:p>
            <a:pPr lvl="1" marL="990600" indent="-533400" algn="just">
              <a:spcBef>
                <a:spcPts val="0"/>
              </a:spcBef>
              <a:buClrTx/>
              <a:buSzPct val="100000"/>
              <a:buAutoNum type="arabicPeriod" startAt="1"/>
              <a:defRPr sz="1800"/>
            </a:pPr>
            <a:r>
              <a:t>No permanent damage to the dentine</a:t>
            </a:r>
          </a:p>
          <a:p>
            <a:pPr lvl="1" marL="990600" indent="-533400" algn="just">
              <a:spcBef>
                <a:spcPts val="0"/>
              </a:spcBef>
              <a:buClrTx/>
              <a:buSzPct val="100000"/>
              <a:buAutoNum type="arabicPeriod" startAt="1"/>
              <a:defRPr sz="1800"/>
            </a:pPr>
            <a:r>
              <a:t>Individual characterization</a:t>
            </a:r>
          </a:p>
          <a:p>
            <a:pPr lvl="1" marL="990600" indent="-533400" algn="just">
              <a:spcBef>
                <a:spcPts val="0"/>
              </a:spcBef>
              <a:buClrTx/>
              <a:buSzPct val="100000"/>
              <a:buAutoNum type="arabicPeriod" startAt="1"/>
              <a:defRPr sz="1800"/>
            </a:pPr>
            <a:r>
              <a:t>No irreversible procedures are involved</a:t>
            </a:r>
          </a:p>
          <a:p>
            <a:pPr lvl="1" marL="990600" indent="-533400" algn="just">
              <a:spcBef>
                <a:spcPts val="0"/>
              </a:spcBef>
              <a:buClrTx/>
              <a:buSzPct val="100000"/>
              <a:buAutoNum type="arabicPeriod" startAt="1"/>
              <a:defRPr sz="1800"/>
            </a:pPr>
          </a:p>
          <a:p>
            <a:pPr marL="609600" indent="-609600" algn="just">
              <a:spcBef>
                <a:spcPts val="500"/>
              </a:spcBef>
              <a:buSzTx/>
              <a:buFont typeface="Wingdings"/>
              <a:buNone/>
              <a:defRPr sz="2400">
                <a:solidFill>
                  <a:schemeClr val="accent1"/>
                </a:solidFill>
              </a:defRPr>
            </a:pPr>
            <a:r>
              <a:t>Disadvantages of the acid-etch resin bonded fixed prosthesis</a:t>
            </a:r>
          </a:p>
          <a:p>
            <a:pPr lvl="1" marL="533400" indent="-76200" algn="just">
              <a:spcBef>
                <a:spcPts val="0"/>
              </a:spcBef>
              <a:buSzTx/>
              <a:buFont typeface="Wingdings"/>
              <a:buNone/>
              <a:defRPr sz="1800"/>
            </a:pPr>
            <a:r>
              <a:t>1.     Uncertain longevity </a:t>
            </a:r>
          </a:p>
          <a:p>
            <a:pPr lvl="1" marL="533400" indent="-76200" algn="just">
              <a:spcBef>
                <a:spcPts val="0"/>
              </a:spcBef>
              <a:buSzTx/>
              <a:buFont typeface="Wingdings"/>
              <a:buNone/>
              <a:defRPr sz="1800"/>
            </a:pPr>
            <a:r>
              <a:t>2.     The added thickness of the retainers. </a:t>
            </a:r>
          </a:p>
          <a:p>
            <a:pPr lvl="1" marL="533400" indent="-76200" algn="just">
              <a:spcBef>
                <a:spcPts val="0"/>
              </a:spcBef>
              <a:buSzTx/>
              <a:buFont typeface="Wingdings"/>
              <a:buNone/>
              <a:defRPr sz="1800"/>
            </a:pPr>
            <a:r>
              <a:t>3.     The composite in the countersunk areas may abrade</a:t>
            </a:r>
          </a:p>
          <a:p>
            <a:pPr lvl="1" marL="533400" indent="-76200" algn="just">
              <a:spcBef>
                <a:spcPts val="0"/>
              </a:spcBef>
              <a:buSzTx/>
              <a:buFont typeface="Wingdings"/>
              <a:buNone/>
              <a:defRPr sz="1800"/>
            </a:pPr>
            <a:r>
              <a:t>4.     The unfilled resin, a polymer, absorbs water molecules, and fluids </a:t>
            </a:r>
          </a:p>
          <a:p>
            <a:pPr lvl="1" marL="533400" indent="-76200" algn="just">
              <a:spcBef>
                <a:spcPts val="0"/>
              </a:spcBef>
              <a:buSzTx/>
              <a:buFont typeface="Wingdings"/>
              <a:buNone/>
              <a:defRPr sz="1800"/>
            </a:pPr>
            <a:r>
              <a:t>5.	No space correction :. </a:t>
            </a:r>
          </a:p>
          <a:p>
            <a:pPr lvl="1" marL="533400" indent="-76200" algn="just">
              <a:spcBef>
                <a:spcPts val="0"/>
              </a:spcBef>
              <a:buSzTx/>
              <a:buFont typeface="Wingdings"/>
              <a:buNone/>
              <a:defRPr sz="1800"/>
            </a:pPr>
            <a:r>
              <a:t>6.	No alignment correction :  </a:t>
            </a:r>
          </a:p>
          <a:p>
            <a:pPr lvl="1" marL="533400" indent="-76200">
              <a:spcBef>
                <a:spcPts val="0"/>
              </a:spcBef>
              <a:buSzTx/>
              <a:buFont typeface="Wingdings"/>
              <a:buNone/>
              <a:defRPr sz="1800"/>
            </a:pPr>
            <a:r>
              <a:t>7.	DIfficult temporization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Indications :…"/>
          <p:cNvSpPr txBox="1"/>
          <p:nvPr>
            <p:ph type="body" idx="4294967295"/>
          </p:nvPr>
        </p:nvSpPr>
        <p:spPr>
          <a:xfrm>
            <a:off x="457200" y="609600"/>
            <a:ext cx="7924800" cy="5638800"/>
          </a:xfrm>
          <a:prstGeom prst="rect">
            <a:avLst/>
          </a:prstGeom>
        </p:spPr>
        <p:txBody>
          <a:bodyPr>
            <a:normAutofit fontScale="100000" lnSpcReduction="0"/>
          </a:bodyPr>
          <a:lstStyle/>
          <a:p>
            <a:pPr marL="609600" indent="-609600" algn="just">
              <a:lnSpc>
                <a:spcPct val="90000"/>
              </a:lnSpc>
              <a:spcBef>
                <a:spcPts val="400"/>
              </a:spcBef>
              <a:buSzTx/>
              <a:buFont typeface="Wingdings"/>
              <a:buNone/>
              <a:defRPr b="1" sz="2000">
                <a:solidFill>
                  <a:schemeClr val="accent1"/>
                </a:solidFill>
              </a:defRPr>
            </a:pPr>
            <a:r>
              <a:t>Indications</a:t>
            </a:r>
            <a:r>
              <a:rPr>
                <a:solidFill>
                  <a:srgbClr val="FFFFFF"/>
                </a:solidFill>
              </a:rPr>
              <a:t> :</a:t>
            </a:r>
          </a:p>
          <a:p>
            <a:pPr lvl="1" marL="533400" indent="-76200" algn="just">
              <a:lnSpc>
                <a:spcPct val="90000"/>
              </a:lnSpc>
              <a:spcBef>
                <a:spcPts val="0"/>
              </a:spcBef>
              <a:buSzTx/>
              <a:buFont typeface="Wingdings"/>
              <a:buNone/>
              <a:defRPr sz="1800"/>
            </a:pPr>
            <a:r>
              <a:t>1. missing tooth, adjacent to intact teeth. </a:t>
            </a:r>
          </a:p>
          <a:p>
            <a:pPr lvl="1" marL="533400" indent="-76200" algn="just">
              <a:lnSpc>
                <a:spcPct val="90000"/>
              </a:lnSpc>
              <a:spcBef>
                <a:spcPts val="0"/>
              </a:spcBef>
              <a:buSzTx/>
              <a:buFont typeface="Wingdings"/>
              <a:buNone/>
              <a:defRPr sz="1800"/>
            </a:pPr>
            <a:r>
              <a:t>2. esthetics is of primary concern. </a:t>
            </a:r>
          </a:p>
          <a:p>
            <a:pPr lvl="1" marL="533400" indent="-76200" algn="just">
              <a:lnSpc>
                <a:spcPct val="90000"/>
              </a:lnSpc>
              <a:spcBef>
                <a:spcPts val="0"/>
              </a:spcBef>
              <a:buSzTx/>
              <a:buFont typeface="Wingdings"/>
              <a:buNone/>
              <a:defRPr sz="1800"/>
            </a:pPr>
            <a:r>
              <a:t>3. transitional fixed prosthesis  </a:t>
            </a:r>
          </a:p>
          <a:p>
            <a:pPr lvl="1" marL="533400" indent="-76200" algn="just">
              <a:lnSpc>
                <a:spcPct val="90000"/>
              </a:lnSpc>
              <a:spcBef>
                <a:spcPts val="0"/>
              </a:spcBef>
              <a:buSzTx/>
              <a:buFont typeface="Wingdings"/>
              <a:buNone/>
              <a:defRPr sz="1800"/>
            </a:pPr>
            <a:r>
              <a:t>4. Anterior periodontal splinting procedures </a:t>
            </a:r>
          </a:p>
          <a:p>
            <a:pPr lvl="1" marL="533400" indent="-76200" algn="just">
              <a:lnSpc>
                <a:spcPct val="90000"/>
              </a:lnSpc>
              <a:spcBef>
                <a:spcPts val="0"/>
              </a:spcBef>
              <a:buSzTx/>
              <a:buFont typeface="Wingdings"/>
              <a:buNone/>
              <a:defRPr sz="1800"/>
            </a:pPr>
            <a:r>
              <a:t>5. Lingual ramps on maxillary canines to create  </a:t>
            </a:r>
          </a:p>
          <a:p>
            <a:pPr lvl="1" marL="533400" indent="-76200" algn="just">
              <a:lnSpc>
                <a:spcPct val="90000"/>
              </a:lnSpc>
              <a:spcBef>
                <a:spcPts val="0"/>
              </a:spcBef>
              <a:buSzTx/>
              <a:buFont typeface="Wingdings"/>
              <a:buNone/>
              <a:defRPr sz="1800"/>
            </a:pPr>
            <a:r>
              <a:t>    canine disclusion. </a:t>
            </a:r>
          </a:p>
          <a:p>
            <a:pPr marL="609600" indent="-609600" algn="just">
              <a:lnSpc>
                <a:spcPct val="90000"/>
              </a:lnSpc>
              <a:buSzTx/>
              <a:buFont typeface="Wingdings"/>
              <a:buNone/>
              <a:defRPr sz="2000">
                <a:solidFill>
                  <a:schemeClr val="accent1"/>
                </a:solidFill>
              </a:defRPr>
            </a:pPr>
          </a:p>
          <a:p>
            <a:pPr marL="609600" indent="-609600" algn="just">
              <a:lnSpc>
                <a:spcPct val="90000"/>
              </a:lnSpc>
              <a:spcBef>
                <a:spcPts val="500"/>
              </a:spcBef>
              <a:buSzTx/>
              <a:buFont typeface="Wingdings"/>
              <a:buNone/>
              <a:defRPr sz="2000">
                <a:solidFill>
                  <a:schemeClr val="accent1"/>
                </a:solidFill>
              </a:defRPr>
            </a:pPr>
            <a:r>
              <a:t>Contraindications</a:t>
            </a:r>
            <a:r>
              <a:rPr sz="2400">
                <a:solidFill>
                  <a:srgbClr val="FFFFFF"/>
                </a:solidFill>
              </a:rPr>
              <a:t> : </a:t>
            </a:r>
            <a:endParaRPr sz="2400"/>
          </a:p>
          <a:p>
            <a:pPr lvl="1" marL="533400" indent="-76200" algn="just">
              <a:lnSpc>
                <a:spcPct val="90000"/>
              </a:lnSpc>
              <a:spcBef>
                <a:spcPts val="0"/>
              </a:spcBef>
              <a:buSzTx/>
              <a:buFont typeface="Wingdings"/>
              <a:buNone/>
              <a:defRPr sz="1800"/>
            </a:pPr>
            <a:r>
              <a:t>1. Inadequate horizontal overlap  </a:t>
            </a:r>
          </a:p>
          <a:p>
            <a:pPr lvl="1" marL="533400" indent="-76200" algn="just">
              <a:lnSpc>
                <a:spcPct val="90000"/>
              </a:lnSpc>
              <a:spcBef>
                <a:spcPts val="0"/>
              </a:spcBef>
              <a:buSzTx/>
              <a:buFont typeface="Wingdings"/>
              <a:buNone/>
              <a:defRPr sz="1800"/>
            </a:pPr>
            <a:r>
              <a:t>2. Short teeth with inadequate lingual enamel</a:t>
            </a:r>
          </a:p>
          <a:p>
            <a:pPr lvl="1" marL="533400" indent="-76200" algn="just">
              <a:lnSpc>
                <a:spcPct val="90000"/>
              </a:lnSpc>
              <a:spcBef>
                <a:spcPts val="0"/>
              </a:spcBef>
              <a:buSzTx/>
              <a:buFont typeface="Wingdings"/>
              <a:buNone/>
              <a:defRPr sz="1800"/>
            </a:pPr>
            <a:r>
              <a:t>3. Previous restorations or large areas of caries </a:t>
            </a:r>
          </a:p>
          <a:p>
            <a:pPr lvl="1" marL="533400" indent="-76200" algn="just">
              <a:lnSpc>
                <a:spcPct val="90000"/>
              </a:lnSpc>
              <a:spcBef>
                <a:spcPts val="0"/>
              </a:spcBef>
              <a:buSzTx/>
              <a:buFont typeface="Wingdings"/>
              <a:buNone/>
              <a:defRPr sz="1800"/>
            </a:pPr>
            <a:r>
              <a:t>4. </a:t>
            </a:r>
            <a:r>
              <a:rPr sz="1600"/>
              <a:t>Heavy anterior occlusion in excursive movement  </a:t>
            </a:r>
            <a:endParaRPr sz="1600"/>
          </a:p>
          <a:p>
            <a:pPr lvl="1" marL="533400" indent="-76200" algn="just">
              <a:lnSpc>
                <a:spcPct val="90000"/>
              </a:lnSpc>
              <a:spcBef>
                <a:spcPts val="0"/>
              </a:spcBef>
              <a:buSzTx/>
              <a:buFont typeface="Wingdings"/>
              <a:buNone/>
              <a:defRPr sz="1600"/>
            </a:pPr>
            <a:r>
              <a:t>5. Deep vertical overlap  </a:t>
            </a:r>
          </a:p>
          <a:p>
            <a:pPr lvl="1" marL="533400" indent="-76200" algn="just">
              <a:lnSpc>
                <a:spcPct val="90000"/>
              </a:lnSpc>
              <a:spcBef>
                <a:spcPts val="0"/>
              </a:spcBef>
              <a:buSzTx/>
              <a:buFont typeface="Wingdings"/>
              <a:buNone/>
              <a:defRPr sz="1600"/>
            </a:pPr>
            <a:r>
              <a:t>6. nickel sensitivity</a:t>
            </a:r>
          </a:p>
          <a:p>
            <a:pPr lvl="1" marL="533400" indent="-76200" algn="just">
              <a:lnSpc>
                <a:spcPct val="90000"/>
              </a:lnSpc>
              <a:spcBef>
                <a:spcPts val="0"/>
              </a:spcBef>
              <a:buSzTx/>
              <a:buFont typeface="Wingdings"/>
              <a:buNone/>
              <a:defRPr sz="1600"/>
            </a:pPr>
            <a:r>
              <a:t>7. Significant pontic width discrepancy</a:t>
            </a:r>
          </a:p>
          <a:p>
            <a:pPr lvl="1" marL="533400" indent="-76200" algn="just">
              <a:lnSpc>
                <a:spcPct val="90000"/>
              </a:lnSpc>
              <a:spcBef>
                <a:spcPts val="0"/>
              </a:spcBef>
              <a:buSzTx/>
              <a:buFont typeface="Wingdings"/>
              <a:buNone/>
              <a:defRPr sz="1600"/>
            </a:pPr>
            <a:r>
              <a:t>8. Long edentulous span.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IMPLANT SUPPORTED FPD"/>
          <p:cNvSpPr txBox="1"/>
          <p:nvPr>
            <p:ph type="title" idx="4294967295"/>
          </p:nvPr>
        </p:nvSpPr>
        <p:spPr>
          <a:xfrm>
            <a:off x="304800" y="-1"/>
            <a:ext cx="7772400" cy="1143002"/>
          </a:xfrm>
          <a:prstGeom prst="rect">
            <a:avLst/>
          </a:prstGeom>
        </p:spPr>
        <p:txBody>
          <a:bodyPr>
            <a:normAutofit fontScale="100000" lnSpcReduction="0"/>
          </a:bodyPr>
          <a:lstStyle>
            <a:lvl1pPr>
              <a:defRPr sz="2400">
                <a:solidFill>
                  <a:srgbClr val="FF66FF"/>
                </a:solidFill>
              </a:defRPr>
            </a:lvl1pPr>
          </a:lstStyle>
          <a:p>
            <a:pPr/>
            <a:r>
              <a:t>IMPLANT SUPPORTED FPD</a:t>
            </a:r>
          </a:p>
        </p:txBody>
      </p:sp>
      <p:sp>
        <p:nvSpPr>
          <p:cNvPr id="171" name="MOST ADVANCED &amp; DEMANDING…"/>
          <p:cNvSpPr txBox="1"/>
          <p:nvPr>
            <p:ph type="body" sz="half" idx="4294967295"/>
          </p:nvPr>
        </p:nvSpPr>
        <p:spPr>
          <a:xfrm>
            <a:off x="228600" y="990600"/>
            <a:ext cx="4038600" cy="4530725"/>
          </a:xfrm>
          <a:prstGeom prst="rect">
            <a:avLst/>
          </a:prstGeom>
        </p:spPr>
        <p:txBody>
          <a:bodyPr>
            <a:normAutofit fontScale="100000" lnSpcReduction="0"/>
          </a:bodyPr>
          <a:lstStyle/>
          <a:p>
            <a:pPr>
              <a:spcBef>
                <a:spcPts val="400"/>
              </a:spcBef>
              <a:buSzTx/>
              <a:buFont typeface="Wingdings"/>
              <a:buNone/>
              <a:defRPr sz="1800"/>
            </a:pPr>
            <a:r>
              <a:t>MOST ADVANCED &amp; DEMANDING</a:t>
            </a:r>
          </a:p>
          <a:p>
            <a:pPr>
              <a:buSzTx/>
              <a:buFont typeface="Wingdings"/>
              <a:buNone/>
              <a:defRPr sz="1800">
                <a:solidFill>
                  <a:schemeClr val="accent1"/>
                </a:solidFill>
              </a:defRPr>
            </a:pPr>
          </a:p>
          <a:p>
            <a:pPr>
              <a:spcBef>
                <a:spcPts val="400"/>
              </a:spcBef>
              <a:buSzTx/>
              <a:buFont typeface="Wingdings"/>
              <a:buNone/>
              <a:defRPr sz="1800">
                <a:solidFill>
                  <a:schemeClr val="accent1"/>
                </a:solidFill>
              </a:defRPr>
            </a:pPr>
            <a:r>
              <a:t>ADVANTAGES</a:t>
            </a:r>
          </a:p>
          <a:p>
            <a:pPr>
              <a:spcBef>
                <a:spcPts val="400"/>
              </a:spcBef>
              <a:defRPr sz="2000"/>
            </a:pPr>
            <a:r>
              <a:t>Retreivability</a:t>
            </a:r>
          </a:p>
          <a:p>
            <a:pPr>
              <a:spcBef>
                <a:spcPts val="400"/>
              </a:spcBef>
              <a:defRPr sz="2000"/>
            </a:pPr>
            <a:r>
              <a:t>Independence from natural teeth</a:t>
            </a:r>
          </a:p>
          <a:p>
            <a:pPr>
              <a:spcBef>
                <a:spcPts val="400"/>
              </a:spcBef>
              <a:defRPr sz="2000"/>
            </a:pPr>
            <a:r>
              <a:t>Bone stability</a:t>
            </a:r>
          </a:p>
          <a:p>
            <a:pPr>
              <a:buSzTx/>
              <a:buFont typeface="Wingdings"/>
              <a:buNone/>
              <a:defRPr sz="1800">
                <a:solidFill>
                  <a:schemeClr val="accent1"/>
                </a:solidFill>
              </a:defRPr>
            </a:pPr>
          </a:p>
          <a:p>
            <a:pPr>
              <a:spcBef>
                <a:spcPts val="400"/>
              </a:spcBef>
              <a:buSzTx/>
              <a:buFont typeface="Wingdings"/>
              <a:buNone/>
              <a:defRPr sz="1800">
                <a:solidFill>
                  <a:schemeClr val="accent1"/>
                </a:solidFill>
              </a:defRPr>
            </a:pPr>
            <a:r>
              <a:t>DISADVANTAGES</a:t>
            </a:r>
          </a:p>
          <a:p>
            <a:pPr>
              <a:spcBef>
                <a:spcPts val="400"/>
              </a:spcBef>
              <a:defRPr sz="2000"/>
            </a:pPr>
            <a:r>
              <a:t>Risk of screw loosening/ fracture</a:t>
            </a:r>
          </a:p>
          <a:p>
            <a:pPr>
              <a:spcBef>
                <a:spcPts val="400"/>
              </a:spcBef>
              <a:defRPr sz="2000"/>
            </a:pPr>
            <a:r>
              <a:t>Need for 2 surgeries</a:t>
            </a:r>
          </a:p>
          <a:p>
            <a:pPr>
              <a:spcBef>
                <a:spcPts val="400"/>
              </a:spcBef>
              <a:defRPr sz="2000"/>
            </a:pPr>
            <a:r>
              <a:t>Length of treatment time</a:t>
            </a:r>
          </a:p>
        </p:txBody>
      </p:sp>
      <p:pic>
        <p:nvPicPr>
          <p:cNvPr id="172" name="image.png" descr="image.png"/>
          <p:cNvPicPr>
            <a:picLocks noChangeAspect="1"/>
          </p:cNvPicPr>
          <p:nvPr/>
        </p:nvPicPr>
        <p:blipFill>
          <a:blip r:embed="rId2">
            <a:extLst/>
          </a:blip>
          <a:stretch>
            <a:fillRect/>
          </a:stretch>
        </p:blipFill>
        <p:spPr>
          <a:xfrm>
            <a:off x="6900862" y="990600"/>
            <a:ext cx="2243138" cy="2981325"/>
          </a:xfrm>
          <a:prstGeom prst="rect">
            <a:avLst/>
          </a:prstGeom>
          <a:ln w="12700">
            <a:miter lim="400000"/>
          </a:ln>
        </p:spPr>
      </p:pic>
      <p:pic>
        <p:nvPicPr>
          <p:cNvPr id="173" name="image.jpeg" descr="image.jpeg"/>
          <p:cNvPicPr>
            <a:picLocks noChangeAspect="1"/>
          </p:cNvPicPr>
          <p:nvPr/>
        </p:nvPicPr>
        <p:blipFill>
          <a:blip r:embed="rId3">
            <a:extLst/>
          </a:blip>
          <a:stretch>
            <a:fillRect/>
          </a:stretch>
        </p:blipFill>
        <p:spPr>
          <a:xfrm>
            <a:off x="4343400" y="990600"/>
            <a:ext cx="2286000" cy="4419600"/>
          </a:xfrm>
          <a:prstGeom prst="rect">
            <a:avLst/>
          </a:prstGeom>
          <a:ln w="12700">
            <a:miter lim="400000"/>
          </a:ln>
        </p:spPr>
      </p:pic>
      <p:pic>
        <p:nvPicPr>
          <p:cNvPr id="174" name="image.png" descr="image.png"/>
          <p:cNvPicPr>
            <a:picLocks noChangeAspect="1"/>
          </p:cNvPicPr>
          <p:nvPr/>
        </p:nvPicPr>
        <p:blipFill>
          <a:blip r:embed="rId4">
            <a:extLst/>
          </a:blip>
          <a:stretch>
            <a:fillRect/>
          </a:stretch>
        </p:blipFill>
        <p:spPr>
          <a:xfrm>
            <a:off x="6934200" y="3962400"/>
            <a:ext cx="2209800" cy="14668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 name="SPECIFIC LEARNING OBJECTIVES"/>
          <p:cNvSpPr txBox="1"/>
          <p:nvPr>
            <p:ph type="title" idx="4294967295"/>
          </p:nvPr>
        </p:nvSpPr>
        <p:spPr>
          <a:xfrm>
            <a:off x="685800" y="50800"/>
            <a:ext cx="7764463" cy="787400"/>
          </a:xfrm>
          <a:prstGeom prst="rect">
            <a:avLst/>
          </a:prstGeom>
        </p:spPr>
        <p:txBody>
          <a:bodyPr>
            <a:normAutofit fontScale="100000" lnSpcReduction="0"/>
          </a:bodyPr>
          <a:lstStyle>
            <a:lvl1pPr>
              <a:defRPr sz="3200">
                <a:solidFill>
                  <a:srgbClr val="FFC000"/>
                </a:solidFill>
                <a:effectLst>
                  <a:outerShdw sx="100000" sy="100000" kx="0" ky="0" algn="b" rotWithShape="0" blurRad="12700" dist="25400" dir="2700000">
                    <a:srgbClr val="FFFFFF"/>
                  </a:outerShdw>
                </a:effectLst>
                <a:latin typeface="+mn-lt"/>
                <a:ea typeface="+mn-ea"/>
                <a:cs typeface="+mn-cs"/>
                <a:sym typeface="Times New Roman"/>
              </a:defRPr>
            </a:lvl1pPr>
          </a:lstStyle>
          <a:p>
            <a:pPr/>
            <a:r>
              <a:t>SPECIFIC LEARNING OBJECTIVES</a:t>
            </a:r>
          </a:p>
        </p:txBody>
      </p:sp>
      <p:sp>
        <p:nvSpPr>
          <p:cNvPr id="47" name="Slide Number"/>
          <p:cNvSpPr txBox="1"/>
          <p:nvPr>
            <p:ph type="sldNum" sz="quarter" idx="4294967295"/>
          </p:nvPr>
        </p:nvSpPr>
        <p:spPr>
          <a:xfrm>
            <a:off x="8512028" y="6248400"/>
            <a:ext cx="174772"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8" name="Table"/>
          <p:cNvGraphicFramePr/>
          <p:nvPr/>
        </p:nvGraphicFramePr>
        <p:xfrm>
          <a:off x="411162" y="762000"/>
          <a:ext cx="8334376" cy="59134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17562"/>
                <a:gridCol w="3349625"/>
                <a:gridCol w="2084387"/>
                <a:gridCol w="2082800"/>
              </a:tblGrid>
              <a:tr h="1006475">
                <a:tc>
                  <a:txBody>
                    <a:bodyPr/>
                    <a:lstStyle/>
                    <a:p>
                      <a:pPr algn="ctr">
                        <a:lnSpc>
                          <a:spcPct val="150000"/>
                        </a:lnSpc>
                        <a:defRPr sz="1800">
                          <a:effectLst/>
                        </a:defRPr>
                      </a:pPr>
                      <a:r>
                        <a:rPr b="1" sz="2000">
                          <a:solidFill>
                            <a:srgbClr val="FFFFFF"/>
                          </a:solidFill>
                          <a:latin typeface="+mn-lt"/>
                          <a:ea typeface="+mn-ea"/>
                          <a:cs typeface="+mn-cs"/>
                          <a:sym typeface="Times New Roman"/>
                        </a:rPr>
                        <a:t>SR.NO</a:t>
                      </a:r>
                    </a:p>
                  </a:txBody>
                  <a:tcPr marL="45720" marR="45720" marT="45720" marB="45720" anchor="t" anchorCtr="0" horzOverflow="overflow">
                    <a:lnB w="38100">
                      <a:solidFill>
                        <a:srgbClr val="FFFFFF"/>
                      </a:solidFill>
                    </a:lnB>
                    <a:solidFill>
                      <a:schemeClr val="accent1"/>
                    </a:solidFill>
                  </a:tcPr>
                </a:tc>
                <a:tc>
                  <a:txBody>
                    <a:bodyPr/>
                    <a:lstStyle/>
                    <a:p>
                      <a:pPr algn="ctr">
                        <a:lnSpc>
                          <a:spcPct val="150000"/>
                        </a:lnSpc>
                        <a:defRPr sz="1800">
                          <a:effectLst/>
                        </a:defRPr>
                      </a:pPr>
                      <a:r>
                        <a:rPr b="1" sz="2000">
                          <a:solidFill>
                            <a:srgbClr val="FFFFFF"/>
                          </a:solidFill>
                          <a:latin typeface="+mn-lt"/>
                          <a:ea typeface="+mn-ea"/>
                          <a:cs typeface="+mn-cs"/>
                          <a:sym typeface="Times New Roman"/>
                        </a:rPr>
                        <a:t>CORE AREA</a:t>
                      </a:r>
                    </a:p>
                  </a:txBody>
                  <a:tcPr marL="45720" marR="45720" marT="45720" marB="45720" anchor="t" anchorCtr="0" horzOverflow="overflow">
                    <a:lnB w="38100">
                      <a:solidFill>
                        <a:srgbClr val="FFFFFF"/>
                      </a:solidFill>
                    </a:lnB>
                    <a:solidFill>
                      <a:schemeClr val="accent1"/>
                    </a:solidFill>
                  </a:tcPr>
                </a:tc>
                <a:tc>
                  <a:txBody>
                    <a:bodyPr/>
                    <a:lstStyle/>
                    <a:p>
                      <a:pPr algn="ctr">
                        <a:lnSpc>
                          <a:spcPct val="150000"/>
                        </a:lnSpc>
                        <a:defRPr sz="1800">
                          <a:effectLst/>
                        </a:defRPr>
                      </a:pPr>
                      <a:r>
                        <a:rPr b="1" sz="2000">
                          <a:solidFill>
                            <a:srgbClr val="FFFFFF"/>
                          </a:solidFill>
                          <a:latin typeface="+mn-lt"/>
                          <a:ea typeface="+mn-ea"/>
                          <a:cs typeface="+mn-cs"/>
                          <a:sym typeface="Times New Roman"/>
                        </a:rPr>
                        <a:t>DOMAIN</a:t>
                      </a:r>
                    </a:p>
                  </a:txBody>
                  <a:tcPr marL="45720" marR="45720" marT="45720" marB="45720" anchor="t" anchorCtr="0" horzOverflow="overflow">
                    <a:lnB w="38100">
                      <a:solidFill>
                        <a:srgbClr val="FFFFFF"/>
                      </a:solidFill>
                    </a:lnB>
                    <a:solidFill>
                      <a:schemeClr val="accent1"/>
                    </a:solidFill>
                  </a:tcPr>
                </a:tc>
                <a:tc>
                  <a:txBody>
                    <a:bodyPr/>
                    <a:lstStyle/>
                    <a:p>
                      <a:pPr algn="ctr">
                        <a:lnSpc>
                          <a:spcPct val="150000"/>
                        </a:lnSpc>
                        <a:defRPr sz="1800">
                          <a:effectLst/>
                        </a:defRPr>
                      </a:pPr>
                      <a:r>
                        <a:rPr b="1" sz="2000">
                          <a:solidFill>
                            <a:srgbClr val="FFFFFF"/>
                          </a:solidFill>
                          <a:latin typeface="+mn-lt"/>
                          <a:ea typeface="+mn-ea"/>
                          <a:cs typeface="+mn-cs"/>
                          <a:sym typeface="Times New Roman"/>
                        </a:rPr>
                        <a:t>CATEGORY</a:t>
                      </a:r>
                    </a:p>
                  </a:txBody>
                  <a:tcPr marL="45720" marR="45720" marT="45720" marB="45720" anchor="t" anchorCtr="0" horzOverflow="overflow">
                    <a:lnB w="38100">
                      <a:solidFill>
                        <a:srgbClr val="FFFFFF"/>
                      </a:solidFill>
                    </a:lnB>
                    <a:solidFill>
                      <a:schemeClr val="accent1"/>
                    </a:solidFill>
                  </a:tcPr>
                </a:tc>
              </a:tr>
              <a:tr h="1004887">
                <a:tc>
                  <a:txBody>
                    <a:bodyPr/>
                    <a:lstStyle/>
                    <a:p>
                      <a:pPr algn="ctr">
                        <a:lnSpc>
                          <a:spcPct val="150000"/>
                        </a:lnSpc>
                        <a:defRPr sz="1800">
                          <a:effectLst/>
                        </a:defRPr>
                      </a:pPr>
                      <a:r>
                        <a:rPr sz="2000">
                          <a:solidFill>
                            <a:srgbClr val="010199"/>
                          </a:solidFill>
                          <a:latin typeface="+mn-lt"/>
                          <a:ea typeface="+mn-ea"/>
                          <a:cs typeface="+mn-cs"/>
                          <a:sym typeface="Times New Roman"/>
                        </a:rPr>
                        <a:t>1.</a:t>
                      </a:r>
                    </a:p>
                  </a:txBody>
                  <a:tcPr marL="45720" marR="45720" marT="45720" marB="45720" anchor="t" anchorCtr="0" horzOverflow="overflow">
                    <a:lnT w="38100">
                      <a:solidFill>
                        <a:srgbClr val="FFFFFF"/>
                      </a:solidFill>
                    </a:lnT>
                    <a:solidFill>
                      <a:srgbClr val="CDDEFF"/>
                    </a:solidFill>
                  </a:tcPr>
                </a:tc>
                <a:tc>
                  <a:txBody>
                    <a:bodyPr/>
                    <a:lstStyle/>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INTRODUCTION</a:t>
                      </a:r>
                    </a:p>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CLASSIFICATION</a:t>
                      </a:r>
                    </a:p>
                  </a:txBody>
                  <a:tcPr marL="45720" marR="45720" marT="45720" marB="45720" anchor="t" anchorCtr="0" horzOverflow="overflow">
                    <a:lnT w="38100">
                      <a:solidFill>
                        <a:srgbClr val="FFFFFF"/>
                      </a:solidFill>
                    </a:lnT>
                    <a:solidFill>
                      <a:srgbClr val="CDDE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Cognitive</a:t>
                      </a:r>
                    </a:p>
                  </a:txBody>
                  <a:tcPr marL="45720" marR="45720" marT="45720" marB="45720" anchor="t" anchorCtr="0" horzOverflow="overflow">
                    <a:lnT w="38100">
                      <a:solidFill>
                        <a:srgbClr val="FFFFFF"/>
                      </a:solidFill>
                    </a:lnT>
                    <a:solidFill>
                      <a:srgbClr val="CDDE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Must Know</a:t>
                      </a:r>
                    </a:p>
                  </a:txBody>
                  <a:tcPr marL="45720" marR="45720" marT="45720" marB="45720" anchor="t" anchorCtr="0" horzOverflow="overflow">
                    <a:lnT w="38100">
                      <a:solidFill>
                        <a:srgbClr val="FFFFFF"/>
                      </a:solidFill>
                    </a:lnT>
                    <a:solidFill>
                      <a:srgbClr val="CDDEFF"/>
                    </a:solidFill>
                  </a:tcPr>
                </a:tc>
              </a:tr>
              <a:tr h="3292475">
                <a:tc>
                  <a:txBody>
                    <a:bodyPr/>
                    <a:lstStyle/>
                    <a:p>
                      <a:pPr algn="ctr">
                        <a:lnSpc>
                          <a:spcPct val="150000"/>
                        </a:lnSpc>
                        <a:defRPr sz="1800">
                          <a:effectLst/>
                        </a:defRPr>
                      </a:pPr>
                      <a:r>
                        <a:rPr sz="2000">
                          <a:solidFill>
                            <a:srgbClr val="010199"/>
                          </a:solidFill>
                          <a:latin typeface="+mn-lt"/>
                          <a:ea typeface="+mn-ea"/>
                          <a:cs typeface="+mn-cs"/>
                          <a:sym typeface="Times New Roman"/>
                        </a:rPr>
                        <a:t>2.</a:t>
                      </a:r>
                    </a:p>
                  </a:txBody>
                  <a:tcPr marL="45720" marR="45720" marT="45720" marB="45720" anchor="t" anchorCtr="0" horzOverflow="overflow">
                    <a:solidFill>
                      <a:srgbClr val="E8EFFF"/>
                    </a:solidFill>
                  </a:tcPr>
                </a:tc>
                <a:tc>
                  <a:txBody>
                    <a:bodyPr/>
                    <a:lstStyle/>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ADVANTAGE/ DIS ADVANTAGE</a:t>
                      </a:r>
                    </a:p>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INDIACATION/ CONTRAINDICATION</a:t>
                      </a:r>
                    </a:p>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SELECTION OF ABUTMENT TEETH</a:t>
                      </a:r>
                    </a:p>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TYPES OF ATTCHMENTS</a:t>
                      </a:r>
                    </a:p>
                  </a:txBody>
                  <a:tcPr marL="45720" marR="45720" marT="45720" marB="45720" anchor="t" anchorCtr="0" horzOverflow="overflow">
                    <a:solidFill>
                      <a:srgbClr val="E8EF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Cognitive</a:t>
                      </a:r>
                    </a:p>
                  </a:txBody>
                  <a:tcPr marL="45720" marR="45720" marT="45720" marB="45720" anchor="t" anchorCtr="0" horzOverflow="overflow">
                    <a:solidFill>
                      <a:srgbClr val="E8EF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Must Know</a:t>
                      </a:r>
                    </a:p>
                  </a:txBody>
                  <a:tcPr marL="45720" marR="45720" marT="45720" marB="45720" anchor="t" anchorCtr="0" horzOverflow="overflow">
                    <a:solidFill>
                      <a:srgbClr val="E8EFFF"/>
                    </a:solidFill>
                  </a:tcPr>
                </a:tc>
              </a:tr>
              <a:tr h="609600">
                <a:tc>
                  <a:txBody>
                    <a:bodyPr/>
                    <a:lstStyle/>
                    <a:p>
                      <a:pPr algn="ctr">
                        <a:lnSpc>
                          <a:spcPct val="150000"/>
                        </a:lnSpc>
                        <a:defRPr sz="1800">
                          <a:effectLst/>
                        </a:defRPr>
                      </a:pPr>
                      <a:r>
                        <a:rPr sz="2000">
                          <a:solidFill>
                            <a:srgbClr val="010199"/>
                          </a:solidFill>
                          <a:latin typeface="+mn-lt"/>
                          <a:ea typeface="+mn-ea"/>
                          <a:cs typeface="+mn-cs"/>
                          <a:sym typeface="Times New Roman"/>
                        </a:rPr>
                        <a:t>3.</a:t>
                      </a:r>
                    </a:p>
                  </a:txBody>
                  <a:tcPr marL="45720" marR="45720" marT="45720" marB="45720" anchor="t" anchorCtr="0" horzOverflow="overflow">
                    <a:solidFill>
                      <a:srgbClr val="CDDEFF"/>
                    </a:solidFill>
                  </a:tcPr>
                </a:tc>
                <a:tc>
                  <a:txBody>
                    <a:bodyPr/>
                    <a:lstStyle/>
                    <a:p>
                      <a:pPr marL="285750" indent="-285750" algn="l">
                        <a:lnSpc>
                          <a:spcPct val="150000"/>
                        </a:lnSpc>
                        <a:buSzPct val="100000"/>
                        <a:buFont typeface="Arial"/>
                        <a:buChar char="•"/>
                        <a:defRPr sz="2000">
                          <a:solidFill>
                            <a:srgbClr val="010199"/>
                          </a:solidFill>
                          <a:effectLst/>
                          <a:latin typeface="+mn-lt"/>
                          <a:ea typeface="+mn-ea"/>
                          <a:cs typeface="+mn-cs"/>
                          <a:sym typeface="Times New Roman"/>
                        </a:defRPr>
                      </a:pPr>
                      <a:r>
                        <a:t>SUMMARY</a:t>
                      </a:r>
                    </a:p>
                  </a:txBody>
                  <a:tcPr marL="45720" marR="45720" marT="45720" marB="45720" anchor="t" anchorCtr="0" horzOverflow="overflow">
                    <a:solidFill>
                      <a:srgbClr val="CDDE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Affirmative</a:t>
                      </a:r>
                    </a:p>
                  </a:txBody>
                  <a:tcPr marL="45720" marR="45720" marT="45720" marB="45720" anchor="t" anchorCtr="0" horzOverflow="overflow">
                    <a:solidFill>
                      <a:srgbClr val="CDDEFF"/>
                    </a:solidFill>
                  </a:tcPr>
                </a:tc>
                <a:tc>
                  <a:txBody>
                    <a:bodyPr/>
                    <a:lstStyle/>
                    <a:p>
                      <a:pPr algn="ctr">
                        <a:lnSpc>
                          <a:spcPct val="150000"/>
                        </a:lnSpc>
                        <a:defRPr sz="1800">
                          <a:effectLst/>
                        </a:defRPr>
                      </a:pPr>
                      <a:r>
                        <a:rPr sz="2000">
                          <a:solidFill>
                            <a:srgbClr val="010199"/>
                          </a:solidFill>
                          <a:latin typeface="+mn-lt"/>
                          <a:ea typeface="+mn-ea"/>
                          <a:cs typeface="+mn-cs"/>
                          <a:sym typeface="Times New Roman"/>
                        </a:rPr>
                        <a:t>Must Know</a:t>
                      </a:r>
                    </a:p>
                  </a:txBody>
                  <a:tcPr marL="45720" marR="45720" marT="45720" marB="45720" anchor="t" anchorCtr="0" horzOverflow="overflow">
                    <a:solidFill>
                      <a:srgbClr val="CDDE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Unfavourable attitude toward RPD…"/>
          <p:cNvSpPr txBox="1"/>
          <p:nvPr>
            <p:ph type="body" sz="half" idx="4294967295"/>
          </p:nvPr>
        </p:nvSpPr>
        <p:spPr>
          <a:xfrm>
            <a:off x="457200" y="838200"/>
            <a:ext cx="5486400" cy="2514600"/>
          </a:xfrm>
          <a:prstGeom prst="rect">
            <a:avLst/>
          </a:prstGeom>
        </p:spPr>
        <p:txBody>
          <a:bodyPr>
            <a:normAutofit fontScale="100000" lnSpcReduction="0"/>
          </a:bodyPr>
          <a:lstStyle/>
          <a:p>
            <a:pPr>
              <a:lnSpc>
                <a:spcPct val="90000"/>
              </a:lnSpc>
              <a:spcBef>
                <a:spcPts val="400"/>
              </a:spcBef>
              <a:defRPr sz="2000"/>
            </a:pPr>
            <a:r>
              <a:t>Unfavourable attitude toward RPD</a:t>
            </a:r>
          </a:p>
          <a:p>
            <a:pPr>
              <a:lnSpc>
                <a:spcPct val="90000"/>
              </a:lnSpc>
              <a:spcBef>
                <a:spcPts val="400"/>
              </a:spcBef>
              <a:defRPr sz="2000"/>
            </a:pPr>
            <a:r>
              <a:t>Long span FPD questionable</a:t>
            </a:r>
          </a:p>
          <a:p>
            <a:pPr>
              <a:lnSpc>
                <a:spcPct val="90000"/>
              </a:lnSpc>
              <a:spcBef>
                <a:spcPts val="400"/>
              </a:spcBef>
              <a:defRPr sz="2000"/>
            </a:pPr>
            <a:r>
              <a:t>Unfavourable no &amp; location natural abutment</a:t>
            </a:r>
          </a:p>
          <a:p>
            <a:pPr>
              <a:lnSpc>
                <a:spcPct val="90000"/>
              </a:lnSpc>
              <a:spcBef>
                <a:spcPts val="400"/>
              </a:spcBef>
              <a:defRPr sz="2000"/>
            </a:pPr>
            <a:r>
              <a:t>Single tooth restoration</a:t>
            </a:r>
          </a:p>
          <a:p>
            <a:pPr>
              <a:lnSpc>
                <a:spcPct val="90000"/>
              </a:lnSpc>
              <a:spcBef>
                <a:spcPts val="400"/>
              </a:spcBef>
              <a:defRPr sz="2000"/>
            </a:pPr>
            <a:r>
              <a:t>Broad &amp; flat ridge-dense bone</a:t>
            </a:r>
          </a:p>
          <a:p>
            <a:pPr>
              <a:lnSpc>
                <a:spcPct val="90000"/>
              </a:lnSpc>
              <a:spcBef>
                <a:spcPts val="400"/>
              </a:spcBef>
              <a:defRPr sz="2000"/>
            </a:pPr>
            <a:r>
              <a:t>Dry mouth</a:t>
            </a:r>
          </a:p>
        </p:txBody>
      </p:sp>
      <p:pic>
        <p:nvPicPr>
          <p:cNvPr id="177" name="image.png" descr="image.png"/>
          <p:cNvPicPr>
            <a:picLocks noChangeAspect="1"/>
          </p:cNvPicPr>
          <p:nvPr/>
        </p:nvPicPr>
        <p:blipFill>
          <a:blip r:embed="rId2">
            <a:extLst/>
          </a:blip>
          <a:stretch>
            <a:fillRect/>
          </a:stretch>
        </p:blipFill>
        <p:spPr>
          <a:xfrm>
            <a:off x="6391275" y="228600"/>
            <a:ext cx="2676525" cy="6591300"/>
          </a:xfrm>
          <a:prstGeom prst="rect">
            <a:avLst/>
          </a:prstGeom>
          <a:ln w="12700">
            <a:miter lim="400000"/>
          </a:ln>
        </p:spPr>
      </p:pic>
      <p:sp>
        <p:nvSpPr>
          <p:cNvPr id="178" name="Indications"/>
          <p:cNvSpPr txBox="1"/>
          <p:nvPr/>
        </p:nvSpPr>
        <p:spPr>
          <a:xfrm>
            <a:off x="426719" y="381000"/>
            <a:ext cx="1561318"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chemeClr val="accent1"/>
                </a:solidFill>
              </a:defRPr>
            </a:lvl1pPr>
          </a:lstStyle>
          <a:p>
            <a:pPr/>
            <a:r>
              <a:t>Indications</a:t>
            </a:r>
          </a:p>
        </p:txBody>
      </p:sp>
      <p:sp>
        <p:nvSpPr>
          <p:cNvPr id="179" name="Inadequate bone – site…"/>
          <p:cNvSpPr txBox="1"/>
          <p:nvPr/>
        </p:nvSpPr>
        <p:spPr>
          <a:xfrm>
            <a:off x="502919" y="3886200"/>
            <a:ext cx="5394961" cy="23233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90000"/>
              </a:lnSpc>
              <a:spcBef>
                <a:spcPts val="400"/>
              </a:spcBef>
              <a:buClr>
                <a:srgbClr val="FFFFCC"/>
              </a:buClr>
              <a:buSzPct val="75000"/>
              <a:buChar char="●"/>
              <a:defRPr sz="2000">
                <a:solidFill>
                  <a:srgbClr val="FFFFFF"/>
                </a:solidFill>
              </a:defRPr>
            </a:pPr>
            <a:r>
              <a:t>Inadequate bone – site</a:t>
            </a:r>
          </a:p>
          <a:p>
            <a:pPr marL="342900" indent="-342900">
              <a:lnSpc>
                <a:spcPct val="90000"/>
              </a:lnSpc>
              <a:spcBef>
                <a:spcPts val="400"/>
              </a:spcBef>
              <a:buClr>
                <a:srgbClr val="FFFFCC"/>
              </a:buClr>
              <a:buSzPct val="75000"/>
              <a:buChar char="●"/>
              <a:defRPr sz="2000">
                <a:solidFill>
                  <a:srgbClr val="FFFFFF"/>
                </a:solidFill>
              </a:defRPr>
            </a:pPr>
            <a:r>
              <a:t>Poor quality of bone</a:t>
            </a:r>
          </a:p>
          <a:p>
            <a:pPr marL="342900" indent="-342900">
              <a:lnSpc>
                <a:spcPct val="90000"/>
              </a:lnSpc>
              <a:spcBef>
                <a:spcPts val="400"/>
              </a:spcBef>
              <a:buClr>
                <a:srgbClr val="FFFFCC"/>
              </a:buClr>
              <a:buSzPct val="75000"/>
              <a:buChar char="●"/>
              <a:defRPr sz="2000">
                <a:solidFill>
                  <a:srgbClr val="FFFFFF"/>
                </a:solidFill>
              </a:defRPr>
            </a:pPr>
            <a:r>
              <a:t>Medical</a:t>
            </a:r>
          </a:p>
          <a:p>
            <a:pPr marL="342900" indent="-342900">
              <a:lnSpc>
                <a:spcPct val="90000"/>
              </a:lnSpc>
              <a:spcBef>
                <a:spcPts val="400"/>
              </a:spcBef>
              <a:buClr>
                <a:srgbClr val="FFFFCC"/>
              </a:buClr>
              <a:buSzPct val="75000"/>
              <a:buChar char="●"/>
              <a:defRPr sz="2000">
                <a:solidFill>
                  <a:srgbClr val="FFFFFF"/>
                </a:solidFill>
              </a:defRPr>
            </a:pPr>
            <a:r>
              <a:t>Lack of experience</a:t>
            </a:r>
          </a:p>
          <a:p>
            <a:pPr marL="342900" indent="-342900">
              <a:lnSpc>
                <a:spcPct val="90000"/>
              </a:lnSpc>
              <a:spcBef>
                <a:spcPts val="400"/>
              </a:spcBef>
              <a:buClr>
                <a:srgbClr val="FFFFCC"/>
              </a:buClr>
              <a:buSzPct val="75000"/>
              <a:buChar char="●"/>
              <a:defRPr sz="2000">
                <a:solidFill>
                  <a:srgbClr val="FFFFFF"/>
                </a:solidFill>
              </a:defRPr>
            </a:pPr>
            <a:r>
              <a:t>Smoking</a:t>
            </a:r>
          </a:p>
          <a:p>
            <a:pPr marL="342900" indent="-342900">
              <a:lnSpc>
                <a:spcPct val="90000"/>
              </a:lnSpc>
              <a:spcBef>
                <a:spcPts val="400"/>
              </a:spcBef>
              <a:buClr>
                <a:srgbClr val="FFFFCC"/>
              </a:buClr>
              <a:buSzPct val="75000"/>
              <a:buChar char="●"/>
              <a:defRPr sz="2000">
                <a:solidFill>
                  <a:srgbClr val="FFFFFF"/>
                </a:solidFill>
              </a:defRPr>
            </a:pPr>
            <a:r>
              <a:t>Terminal illness</a:t>
            </a:r>
          </a:p>
          <a:p>
            <a:pPr marL="342900" indent="-342900">
              <a:lnSpc>
                <a:spcPct val="90000"/>
              </a:lnSpc>
              <a:spcBef>
                <a:spcPts val="400"/>
              </a:spcBef>
              <a:buClr>
                <a:srgbClr val="FFFFCC"/>
              </a:buClr>
              <a:buSzPct val="75000"/>
              <a:buChar char="●"/>
              <a:defRPr sz="2000">
                <a:solidFill>
                  <a:srgbClr val="FFFFFF"/>
                </a:solidFill>
              </a:defRPr>
            </a:pPr>
            <a:r>
              <a:t>Radiation</a:t>
            </a:r>
          </a:p>
        </p:txBody>
      </p:sp>
      <p:sp>
        <p:nvSpPr>
          <p:cNvPr id="180" name="Contraindications"/>
          <p:cNvSpPr txBox="1"/>
          <p:nvPr/>
        </p:nvSpPr>
        <p:spPr>
          <a:xfrm>
            <a:off x="426720" y="3429000"/>
            <a:ext cx="2459197"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chemeClr val="accent1"/>
                </a:solidFill>
              </a:defRPr>
            </a:lvl1pPr>
          </a:lstStyle>
          <a:p>
            <a:pPr/>
            <a:r>
              <a:t>Contraindications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ummary"/>
          <p:cNvSpPr txBox="1"/>
          <p:nvPr/>
        </p:nvSpPr>
        <p:spPr>
          <a:xfrm>
            <a:off x="502919" y="60325"/>
            <a:ext cx="7773036"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000">
                <a:solidFill>
                  <a:srgbClr val="FF66FF"/>
                </a:solidFill>
              </a:defRPr>
            </a:lvl1pPr>
          </a:lstStyle>
          <a:p>
            <a:pPr/>
            <a:r>
              <a:t>Summary</a:t>
            </a:r>
          </a:p>
        </p:txBody>
      </p:sp>
      <p:graphicFrame>
        <p:nvGraphicFramePr>
          <p:cNvPr id="183" name="Table"/>
          <p:cNvGraphicFramePr/>
          <p:nvPr/>
        </p:nvGraphicFramePr>
        <p:xfrm>
          <a:off x="228600" y="533400"/>
          <a:ext cx="8763000" cy="60610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63675"/>
                <a:gridCol w="1660525"/>
                <a:gridCol w="1828800"/>
                <a:gridCol w="1828800"/>
                <a:gridCol w="1981200"/>
              </a:tblGrid>
              <a:tr h="609600">
                <a:tc>
                  <a:txBody>
                    <a:bodyPr/>
                    <a:lstStyle/>
                    <a:p>
                      <a:pPr algn="l">
                        <a:spcBef>
                          <a:spcPts val="400"/>
                        </a:spcBef>
                        <a:defRPr sz="1600">
                          <a:solidFill>
                            <a:srgbClr val="FFFFFF"/>
                          </a:solidFill>
                        </a:defRPr>
                      </a:pPr>
                    </a:p>
                  </a:txBody>
                  <a:tcPr marL="45720" marR="45720" marT="45720" marB="45720" anchor="t" anchorCtr="0" horzOverflow="overflow">
                    <a:lnL w="28575">
                      <a:solidFill>
                        <a:srgbClr val="FFFFFF"/>
                      </a:solidFill>
                      <a:miter/>
                    </a:lnL>
                    <a:lnR w="12700">
                      <a:solidFill>
                        <a:srgbClr val="FFFFFF"/>
                      </a:solidFill>
                      <a:miter/>
                    </a:lnR>
                    <a:lnT w="28575">
                      <a:solidFill>
                        <a:srgbClr val="FFFFFF"/>
                      </a:solidFill>
                      <a:miter/>
                    </a:lnT>
                    <a:lnB w="12700">
                      <a:solidFill>
                        <a:srgbClr val="FFFFFF"/>
                      </a:solidFill>
                      <a:miter/>
                    </a:lnB>
                    <a:noFill/>
                  </a:tcPr>
                </a:tc>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RPD</a:t>
                      </a:r>
                    </a:p>
                  </a:txBody>
                  <a:tcPr marL="45720" marR="45720" marT="45720" marB="45720" anchor="t" anchorCtr="0" horzOverflow="overflow">
                    <a:lnL w="12700">
                      <a:solidFill>
                        <a:srgbClr val="FFFFFF"/>
                      </a:solidFill>
                      <a:miter/>
                    </a:lnL>
                    <a:lnR w="12700">
                      <a:solidFill>
                        <a:srgbClr val="FFFFFF"/>
                      </a:solidFill>
                      <a:miter/>
                    </a:lnR>
                    <a:lnT w="28575">
                      <a:solidFill>
                        <a:srgbClr val="FFFFFF"/>
                      </a:solidFill>
                      <a:miter/>
                    </a:lnT>
                    <a:lnB w="12700">
                      <a:solidFill>
                        <a:srgbClr val="FFFFFF"/>
                      </a:solidFill>
                      <a:miter/>
                    </a:lnB>
                    <a:noFill/>
                  </a:tcPr>
                </a:tc>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FPD</a:t>
                      </a:r>
                    </a:p>
                  </a:txBody>
                  <a:tcPr marL="45720" marR="45720" marT="45720" marB="45720" anchor="t" anchorCtr="0" horzOverflow="overflow">
                    <a:lnL w="12700">
                      <a:solidFill>
                        <a:srgbClr val="FFFFFF"/>
                      </a:solidFill>
                      <a:miter/>
                    </a:lnL>
                    <a:lnR w="12700">
                      <a:solidFill>
                        <a:srgbClr val="FFFFFF"/>
                      </a:solidFill>
                      <a:miter/>
                    </a:lnR>
                    <a:lnT w="28575">
                      <a:solidFill>
                        <a:srgbClr val="FFFFFF"/>
                      </a:solidFill>
                      <a:miter/>
                    </a:lnT>
                    <a:lnB w="12700">
                      <a:solidFill>
                        <a:srgbClr val="FFFFFF"/>
                      </a:solidFill>
                      <a:miter/>
                    </a:lnB>
                    <a:noFill/>
                  </a:tcPr>
                </a:tc>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Resin-bonded</a:t>
                      </a:r>
                    </a:p>
                  </a:txBody>
                  <a:tcPr marL="45720" marR="45720" marT="45720" marB="45720" anchor="t" anchorCtr="0" horzOverflow="overflow">
                    <a:lnL w="12700">
                      <a:solidFill>
                        <a:srgbClr val="FFFFFF"/>
                      </a:solidFill>
                      <a:miter/>
                    </a:lnL>
                    <a:lnR w="12700">
                      <a:solidFill>
                        <a:srgbClr val="FFFFFF"/>
                      </a:solidFill>
                      <a:miter/>
                    </a:lnR>
                    <a:lnT w="28575">
                      <a:solidFill>
                        <a:srgbClr val="FFFFFF"/>
                      </a:solidFill>
                      <a:miter/>
                    </a:lnT>
                    <a:lnB w="12700">
                      <a:solidFill>
                        <a:srgbClr val="FFFFFF"/>
                      </a:solidFill>
                      <a:miter/>
                    </a:lnB>
                    <a:noFill/>
                  </a:tcPr>
                </a:tc>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Implant-supported</a:t>
                      </a:r>
                    </a:p>
                  </a:txBody>
                  <a:tcPr marL="45720" marR="45720" marT="45720" marB="45720" anchor="t" anchorCtr="0" horzOverflow="overflow">
                    <a:lnL w="12700">
                      <a:solidFill>
                        <a:srgbClr val="FFFFFF"/>
                      </a:solidFill>
                      <a:miter/>
                    </a:lnL>
                    <a:lnR w="28575">
                      <a:solidFill>
                        <a:srgbClr val="FFFFFF"/>
                      </a:solidFill>
                      <a:miter/>
                    </a:lnR>
                    <a:lnT w="28575">
                      <a:solidFill>
                        <a:srgbClr val="FFFFFF"/>
                      </a:solidFill>
                      <a:miter/>
                    </a:lnT>
                    <a:lnB w="12700">
                      <a:solidFill>
                        <a:srgbClr val="FFFFFF"/>
                      </a:solidFill>
                      <a:miter/>
                    </a:lnB>
                    <a:noFill/>
                  </a:tcPr>
                </a:tc>
              </a:tr>
              <a:tr h="920750">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Span length</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Long</a:t>
                      </a:r>
                    </a:p>
                    <a:p>
                      <a:pPr algn="l">
                        <a:spcBef>
                          <a:spcPts val="300"/>
                        </a:spcBef>
                        <a:defRPr sz="1600">
                          <a:solidFill>
                            <a:srgbClr val="FFFFFF"/>
                          </a:solidFill>
                        </a:defRPr>
                      </a:pPr>
                      <a:r>
                        <a:t>&gt; 4</a:t>
                      </a:r>
                    </a:p>
                    <a:p>
                      <a:pPr algn="l">
                        <a:spcBef>
                          <a:spcPts val="300"/>
                        </a:spcBef>
                        <a:defRPr sz="1600">
                          <a:solidFill>
                            <a:srgbClr val="FFFFFF"/>
                          </a:solidFill>
                        </a:defRPr>
                      </a:pPr>
                      <a:r>
                        <a:t>Canine + 2</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&lt; = 2</a:t>
                      </a:r>
                    </a:p>
                    <a:p>
                      <a:pPr algn="l">
                        <a:spcBef>
                          <a:spcPts val="300"/>
                        </a:spcBef>
                        <a:defRPr sz="1600">
                          <a:solidFill>
                            <a:srgbClr val="FFFFFF"/>
                          </a:solidFill>
                        </a:defRPr>
                      </a:pPr>
                      <a:r>
                        <a:t>&lt; = 4</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1 or 2</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Single</a:t>
                      </a:r>
                    </a:p>
                    <a:p>
                      <a:pPr algn="l">
                        <a:spcBef>
                          <a:spcPts val="300"/>
                        </a:spcBef>
                        <a:defRPr sz="1600">
                          <a:solidFill>
                            <a:srgbClr val="FFFFFF"/>
                          </a:solidFill>
                        </a:defRPr>
                      </a:pPr>
                      <a:r>
                        <a:t>2 to 6</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871537">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Span Configuration</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No distal abut</a:t>
                      </a:r>
                    </a:p>
                    <a:p>
                      <a:pPr algn="l">
                        <a:spcBef>
                          <a:spcPts val="300"/>
                        </a:spcBef>
                        <a:defRPr sz="1600">
                          <a:solidFill>
                            <a:srgbClr val="FFFFFF"/>
                          </a:solidFill>
                        </a:defRPr>
                      </a:pPr>
                      <a:r>
                        <a:t>Multiple/ bilateral</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Distal abut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Mesial and Distal</a:t>
                      </a:r>
                    </a:p>
                    <a:p>
                      <a:pPr algn="l">
                        <a:spcBef>
                          <a:spcPts val="300"/>
                        </a:spcBef>
                        <a:defRPr sz="1600">
                          <a:solidFill>
                            <a:srgbClr val="FFFFFF"/>
                          </a:solidFill>
                        </a:defRPr>
                      </a:pPr>
                      <a:r>
                        <a:t>abutment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No distal abut</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871537">
                <a:tc>
                  <a:txBody>
                    <a:bodyPr/>
                    <a:lstStyle/>
                    <a:p>
                      <a:pPr algn="l">
                        <a:spcBef>
                          <a:spcPts val="300"/>
                        </a:spcBef>
                        <a:defRPr sz="1600">
                          <a:solidFill>
                            <a:schemeClr val="accent1"/>
                          </a:solidFill>
                          <a:effectLst>
                            <a:outerShdw sx="100000" sy="100000" kx="0" ky="0" algn="b" rotWithShape="0" blurRad="12700" dist="25400" dir="2700000">
                              <a:srgbClr val="FFFFFF"/>
                            </a:outerShdw>
                          </a:effectLst>
                        </a:defRPr>
                      </a:pPr>
                      <a:r>
                        <a:t>Abutment</a:t>
                      </a:r>
                    </a:p>
                    <a:p>
                      <a:pPr algn="l">
                        <a:spcBef>
                          <a:spcPts val="300"/>
                        </a:spcBef>
                        <a:defRPr sz="1600">
                          <a:solidFill>
                            <a:schemeClr val="accent1"/>
                          </a:solidFill>
                          <a:effectLst>
                            <a:outerShdw sx="100000" sy="100000" kx="0" ky="0" algn="b" rotWithShape="0" blurRad="12700" dist="25400" dir="2700000">
                              <a:srgbClr val="FFFFFF"/>
                            </a:outerShdw>
                          </a:effectLst>
                        </a:defRPr>
                      </a:pPr>
                      <a:r>
                        <a:t>Alignment</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Tipped</a:t>
                      </a:r>
                    </a:p>
                    <a:p>
                      <a:pPr algn="l">
                        <a:spcBef>
                          <a:spcPts val="300"/>
                        </a:spcBef>
                        <a:defRPr sz="1600">
                          <a:solidFill>
                            <a:srgbClr val="FFFFFF"/>
                          </a:solidFill>
                        </a:defRPr>
                      </a:pPr>
                      <a:r>
                        <a:t>Widely divergent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&lt; 25 degrees</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&lt; 15 degrees MD</a:t>
                      </a:r>
                    </a:p>
                    <a:p>
                      <a:pPr algn="l">
                        <a:spcBef>
                          <a:spcPts val="300"/>
                        </a:spcBef>
                        <a:defRPr sz="1600">
                          <a:solidFill>
                            <a:srgbClr val="FFFFFF"/>
                          </a:solidFill>
                        </a:defRPr>
                      </a:pPr>
                      <a:r>
                        <a:t>Same FL plane</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628650">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Abutment Condition</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Short</a:t>
                      </a:r>
                    </a:p>
                    <a:p>
                      <a:pPr algn="l">
                        <a:spcBef>
                          <a:spcPts val="300"/>
                        </a:spcBef>
                        <a:defRPr sz="1600">
                          <a:solidFill>
                            <a:srgbClr val="FFFFFF"/>
                          </a:solidFill>
                        </a:defRPr>
                      </a:pPr>
                      <a:r>
                        <a:t>Insufficient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Good</a:t>
                      </a:r>
                    </a:p>
                    <a:p>
                      <a:pPr algn="l">
                        <a:spcBef>
                          <a:spcPts val="300"/>
                        </a:spcBef>
                        <a:defRPr sz="1600">
                          <a:solidFill>
                            <a:srgbClr val="FFFFFF"/>
                          </a:solidFill>
                        </a:defRPr>
                      </a:pPr>
                      <a:r>
                        <a:t>Non-vital – can be</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Defect free</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Defect free</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452437">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Occlusion</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Most adaptable</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Favorable loading</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Deep bite</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Vertical loading</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627062">
                <a:tc>
                  <a:txBody>
                    <a:bodyPr/>
                    <a:lstStyle/>
                    <a:p>
                      <a:pPr algn="l">
                        <a:spcBef>
                          <a:spcPts val="300"/>
                        </a:spcBef>
                        <a:defRPr sz="1600">
                          <a:solidFill>
                            <a:schemeClr val="accent1"/>
                          </a:solidFill>
                          <a:effectLst>
                            <a:outerShdw sx="100000" sy="100000" kx="0" ky="0" algn="b" rotWithShape="0" blurRad="12700" dist="25400" dir="2700000">
                              <a:srgbClr val="FFFFFF"/>
                            </a:outerShdw>
                          </a:effectLst>
                        </a:defRPr>
                      </a:pPr>
                      <a:r>
                        <a:t>Periodontal</a:t>
                      </a:r>
                    </a:p>
                    <a:p>
                      <a:pPr algn="l">
                        <a:spcBef>
                          <a:spcPts val="300"/>
                        </a:spcBef>
                        <a:defRPr sz="1600">
                          <a:solidFill>
                            <a:schemeClr val="accent1"/>
                          </a:solidFill>
                          <a:effectLst>
                            <a:outerShdw sx="100000" sy="100000" kx="0" ky="0" algn="b" rotWithShape="0" blurRad="12700" dist="25400" dir="2700000">
                              <a:srgbClr val="FFFFFF"/>
                            </a:outerShdw>
                          </a:effectLst>
                        </a:defRPr>
                      </a:pPr>
                      <a:r>
                        <a:t>condition</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Secondary abutment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Bone support</a:t>
                      </a:r>
                    </a:p>
                    <a:p>
                      <a:pPr algn="l">
                        <a:spcBef>
                          <a:spcPts val="300"/>
                        </a:spcBef>
                        <a:defRPr sz="1600">
                          <a:solidFill>
                            <a:srgbClr val="FFFFFF"/>
                          </a:solidFill>
                        </a:defRPr>
                      </a:pPr>
                      <a:r>
                        <a:t>1:1</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No mobility</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Dense bone</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628650">
                <a:tc>
                  <a:txBody>
                    <a:bodyPr/>
                    <a:lstStyle/>
                    <a:p>
                      <a:pPr algn="l">
                        <a:spcBef>
                          <a:spcPts val="300"/>
                        </a:spcBef>
                        <a:defRPr sz="1800">
                          <a:effectLst/>
                        </a:defRPr>
                      </a:pPr>
                      <a:r>
                        <a:rPr sz="1600">
                          <a:solidFill>
                            <a:schemeClr val="accent1"/>
                          </a:solidFill>
                          <a:effectLst>
                            <a:outerShdw sx="100000" sy="100000" kx="0" ky="0" algn="b" rotWithShape="0" blurRad="12700" dist="25400" dir="2700000">
                              <a:srgbClr val="FFFFFF"/>
                            </a:outerShdw>
                          </a:effectLst>
                        </a:rPr>
                        <a:t>Ridge form</a:t>
                      </a: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Gross tissue loss</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Moderate</a:t>
                      </a:r>
                    </a:p>
                    <a:p>
                      <a:pPr algn="l">
                        <a:spcBef>
                          <a:spcPts val="300"/>
                        </a:spcBef>
                        <a:defRPr sz="1600">
                          <a:solidFill>
                            <a:srgbClr val="FFFFFF"/>
                          </a:solidFill>
                        </a:defRPr>
                      </a:pPr>
                      <a:r>
                        <a:t>Soft tissue defect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Moderate</a:t>
                      </a:r>
                    </a:p>
                    <a:p>
                      <a:pPr algn="l">
                        <a:spcBef>
                          <a:spcPts val="300"/>
                        </a:spcBef>
                        <a:defRPr sz="1600">
                          <a:solidFill>
                            <a:srgbClr val="FFFFFF"/>
                          </a:solidFill>
                        </a:defRPr>
                      </a:pPr>
                      <a:r>
                        <a:t>Soft tissue defect</a:t>
                      </a: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12700">
                      <a:solidFill>
                        <a:srgbClr val="FFFFFF"/>
                      </a:solidFill>
                      <a:miter/>
                    </a:lnB>
                    <a:noFill/>
                  </a:tcPr>
                </a:tc>
                <a:tc>
                  <a:txBody>
                    <a:bodyPr/>
                    <a:lstStyle/>
                    <a:p>
                      <a:pPr algn="l">
                        <a:spcBef>
                          <a:spcPts val="300"/>
                        </a:spcBef>
                        <a:defRPr sz="1600">
                          <a:solidFill>
                            <a:srgbClr val="FFFFFF"/>
                          </a:solidFill>
                        </a:defRPr>
                      </a:pPr>
                      <a:r>
                        <a:t>Broad &amp; Flat</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12700">
                      <a:solidFill>
                        <a:srgbClr val="FFFFFF"/>
                      </a:solidFill>
                      <a:miter/>
                    </a:lnB>
                    <a:noFill/>
                  </a:tcPr>
                </a:tc>
              </a:tr>
              <a:tr h="450850">
                <a:tc>
                  <a:txBody>
                    <a:bodyPr/>
                    <a:lstStyle/>
                    <a:p>
                      <a:pPr algn="l">
                        <a:spcBef>
                          <a:spcPts val="400"/>
                        </a:spcBef>
                        <a:defRPr sz="1600">
                          <a:solidFill>
                            <a:schemeClr val="accent1"/>
                          </a:solidFill>
                          <a:effectLst>
                            <a:outerShdw sx="100000" sy="100000" kx="0" ky="0" algn="b" rotWithShape="0" blurRad="12700" dist="25400" dir="2700000">
                              <a:srgbClr val="FFFFFF"/>
                            </a:outerShdw>
                          </a:effectLst>
                        </a:defRPr>
                      </a:pPr>
                    </a:p>
                  </a:txBody>
                  <a:tcPr marL="45720" marR="45720" marT="45720" marB="45720" anchor="t" anchorCtr="0" horzOverflow="overflow">
                    <a:lnL w="28575">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algn="l">
                        <a:spcBef>
                          <a:spcPts val="400"/>
                        </a:spcBef>
                        <a:defRPr sz="1600">
                          <a:solidFill>
                            <a:srgbClr val="FFFFFF"/>
                          </a:solidFill>
                        </a:defRPr>
                      </a:pP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algn="l">
                        <a:spcBef>
                          <a:spcPts val="400"/>
                        </a:spcBef>
                        <a:defRPr sz="1600">
                          <a:solidFill>
                            <a:srgbClr val="FFFFFF"/>
                          </a:solidFill>
                        </a:defRPr>
                      </a:pP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algn="l">
                        <a:spcBef>
                          <a:spcPts val="400"/>
                        </a:spcBef>
                        <a:defRPr sz="1600">
                          <a:solidFill>
                            <a:srgbClr val="FFFFFF"/>
                          </a:solidFill>
                        </a:defRPr>
                      </a:pPr>
                    </a:p>
                  </a:txBody>
                  <a:tcPr marL="45720" marR="45720" marT="45720" marB="45720" anchor="t" anchorCtr="0" horzOverflow="overflow">
                    <a:lnL w="12700">
                      <a:solidFill>
                        <a:srgbClr val="FFFFFF"/>
                      </a:solidFill>
                      <a:miter/>
                    </a:lnL>
                    <a:lnR w="12700">
                      <a:solidFill>
                        <a:srgbClr val="FFFFFF"/>
                      </a:solidFill>
                      <a:miter/>
                    </a:lnR>
                    <a:lnT w="12700">
                      <a:solidFill>
                        <a:srgbClr val="FFFFFF"/>
                      </a:solidFill>
                      <a:miter/>
                    </a:lnT>
                    <a:lnB w="28575">
                      <a:solidFill>
                        <a:srgbClr val="FFFFFF"/>
                      </a:solidFill>
                      <a:miter/>
                    </a:lnB>
                    <a:noFill/>
                  </a:tcPr>
                </a:tc>
                <a:tc>
                  <a:txBody>
                    <a:bodyPr/>
                    <a:lstStyle/>
                    <a:p>
                      <a:pPr algn="l">
                        <a:spcBef>
                          <a:spcPts val="300"/>
                        </a:spcBef>
                        <a:defRPr sz="1800">
                          <a:effectLst/>
                        </a:defRPr>
                      </a:pPr>
                      <a:r>
                        <a:rPr sz="1600">
                          <a:solidFill>
                            <a:srgbClr val="FFFFFF"/>
                          </a:solidFill>
                          <a:effectLst>
                            <a:outerShdw sx="100000" sy="100000" kx="0" ky="0" algn="b" rotWithShape="0" blurRad="12700" dist="25400" dir="2700000">
                              <a:srgbClr val="010199"/>
                            </a:outerShdw>
                          </a:effectLst>
                        </a:rPr>
                        <a:t>Dry mouth</a:t>
                      </a:r>
                    </a:p>
                  </a:txBody>
                  <a:tcPr marL="45720" marR="45720" marT="45720" marB="45720" anchor="t" anchorCtr="0" horzOverflow="overflow">
                    <a:lnL w="12700">
                      <a:solidFill>
                        <a:srgbClr val="FFFFFF"/>
                      </a:solidFill>
                      <a:miter/>
                    </a:lnL>
                    <a:lnR w="28575">
                      <a:solidFill>
                        <a:srgbClr val="FFFFFF"/>
                      </a:solidFill>
                      <a:miter/>
                    </a:lnR>
                    <a:lnT w="12700">
                      <a:solidFill>
                        <a:srgbClr val="FFFFFF"/>
                      </a:solidFill>
                      <a:miter/>
                    </a:lnT>
                    <a:lnB w="28575">
                      <a:solidFill>
                        <a:srgbClr val="FFFFFF"/>
                      </a:solidFill>
                      <a:miter/>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conclusion"/>
          <p:cNvSpPr txBox="1"/>
          <p:nvPr/>
        </p:nvSpPr>
        <p:spPr>
          <a:xfrm>
            <a:off x="2865120" y="2681287"/>
            <a:ext cx="2984560"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100"/>
              </a:spcBef>
              <a:defRPr sz="4800">
                <a:solidFill>
                  <a:srgbClr val="FF66FF"/>
                </a:solidFill>
                <a:effectLst>
                  <a:outerShdw sx="100000" sy="100000" kx="0" ky="0" algn="b" rotWithShape="0" blurRad="12700" dist="25400" dir="2700000">
                    <a:srgbClr val="FFFFFF"/>
                  </a:outerShdw>
                </a:effectLst>
                <a:latin typeface="Benguiat Bk BT"/>
                <a:ea typeface="Benguiat Bk BT"/>
                <a:cs typeface="Benguiat Bk BT"/>
                <a:sym typeface="Benguiat Bk BT"/>
              </a:defRPr>
            </a:lvl1pPr>
          </a:lstStyle>
          <a:p>
            <a:pPr/>
            <a:r>
              <a:t>conclusion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Double-click to edit"/>
          <p:cNvSpPr txBox="1"/>
          <p:nvPr>
            <p:ph type="title" idx="4294967295"/>
          </p:nvPr>
        </p:nvSpPr>
        <p:spPr>
          <a:xfrm>
            <a:off x="457200" y="277812"/>
            <a:ext cx="8229600" cy="1139826"/>
          </a:xfrm>
          <a:prstGeom prst="rect">
            <a:avLst/>
          </a:prstGeom>
        </p:spPr>
        <p:txBody>
          <a:bodyPr>
            <a:normAutofit fontScale="100000" lnSpcReduction="0"/>
          </a:bodyPr>
          <a:lstStyle/>
          <a:p>
            <a:pPr>
              <a:defRPr>
                <a:effectLst>
                  <a:outerShdw sx="100000" sy="100000" kx="0" ky="0" algn="b" rotWithShape="0" blurRad="12700" dist="25400" dir="2700000">
                    <a:srgbClr val="FFFFFF"/>
                  </a:outerShdw>
                </a:effectLst>
              </a:defRPr>
            </a:pPr>
          </a:p>
        </p:txBody>
      </p:sp>
      <p:sp>
        <p:nvSpPr>
          <p:cNvPr id="188" name="The replacement of missing teeth in prosthetic dentistry in partially edentulous patient is the most common clinical condition. One of the main consideration for replacement of missing teeth is that the patient are more demanding of fixed prosthesis than"/>
          <p:cNvSpPr txBox="1"/>
          <p:nvPr>
            <p:ph type="body" idx="4294967295"/>
          </p:nvPr>
        </p:nvSpPr>
        <p:spPr>
          <a:xfrm>
            <a:off x="457200" y="1600200"/>
            <a:ext cx="8229600" cy="4530725"/>
          </a:xfrm>
          <a:prstGeom prst="rect">
            <a:avLst/>
          </a:prstGeom>
        </p:spPr>
        <p:txBody>
          <a:bodyPr>
            <a:normAutofit fontScale="100000" lnSpcReduction="0"/>
          </a:bodyPr>
          <a:lstStyle/>
          <a:p>
            <a:pPr>
              <a:lnSpc>
                <a:spcPct val="90000"/>
              </a:lnSpc>
              <a:spcBef>
                <a:spcPts val="500"/>
              </a:spcBef>
              <a:buSzTx/>
              <a:buFont typeface="Wingdings"/>
              <a:buNone/>
              <a:defRPr sz="2400">
                <a:effectLst>
                  <a:outerShdw sx="100000" sy="100000" kx="0" ky="0" algn="b" rotWithShape="0" blurRad="12700" dist="25400" dir="2700000">
                    <a:srgbClr val="010199"/>
                  </a:outerShdw>
                </a:effectLst>
              </a:defRPr>
            </a:pPr>
            <a:r>
              <a:t>   </a:t>
            </a:r>
            <a:r>
              <a:rPr>
                <a:solidFill>
                  <a:srgbClr val="FFFFCC"/>
                </a:solidFill>
                <a:effectLst>
                  <a:outerShdw sx="100000" sy="100000" kx="0" ky="0" algn="b" rotWithShape="0" blurRad="12700" dist="25400" dir="2700000">
                    <a:srgbClr val="FFFFFF"/>
                  </a:outerShdw>
                </a:effectLst>
              </a:rPr>
              <a:t>The replacement of missing teeth in prosthetic dentistry in partially edentulous patient is the most common clinical condition. One of the main consideration for replacement of missing teeth is that the patient are more demanding of fixed prosthesis than removable partial prosthesis.</a:t>
            </a:r>
            <a:endParaRPr>
              <a:solidFill>
                <a:srgbClr val="FFFFCC"/>
              </a:solidFill>
              <a:effectLst>
                <a:outerShdw sx="100000" sy="100000" kx="0" ky="0" algn="b" rotWithShape="0" blurRad="12700" dist="25400" dir="2700000">
                  <a:srgbClr val="FFFFFF"/>
                </a:outerShdw>
              </a:effectLst>
            </a:endParaRPr>
          </a:p>
          <a:p>
            <a:pPr>
              <a:lnSpc>
                <a:spcPct val="90000"/>
              </a:lnSpc>
              <a:buSzTx/>
              <a:buFont typeface="Wingdings"/>
              <a:buNone/>
              <a:defRPr sz="2400">
                <a:solidFill>
                  <a:srgbClr val="FFFFCC"/>
                </a:solidFill>
                <a:effectLst>
                  <a:outerShdw sx="100000" sy="100000" kx="0" ky="0" algn="b" rotWithShape="0" blurRad="12700" dist="25400" dir="2700000">
                    <a:srgbClr val="FFFFFF"/>
                  </a:outerShdw>
                </a:effectLst>
              </a:defRPr>
            </a:pPr>
          </a:p>
          <a:p>
            <a:pPr>
              <a:lnSpc>
                <a:spcPct val="90000"/>
              </a:lnSpc>
              <a:spcBef>
                <a:spcPts val="500"/>
              </a:spcBef>
              <a:buSzTx/>
              <a:buFont typeface="Wingdings"/>
              <a:buNone/>
              <a:defRPr sz="2400">
                <a:solidFill>
                  <a:srgbClr val="FFFFCC"/>
                </a:solidFill>
                <a:effectLst>
                  <a:outerShdw sx="100000" sy="100000" kx="0" ky="0" algn="b" rotWithShape="0" blurRad="12700" dist="25400" dir="2700000">
                    <a:srgbClr val="FFFFFF"/>
                  </a:outerShdw>
                </a:effectLst>
              </a:defRPr>
            </a:pPr>
            <a:r>
              <a:t>    But fixed prosthodontics is not only answer for every partially edentulous patient, although patient may be quite insistent upon having all of their restorations fixed. It is often neither possible of practical.</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Double-click to edit"/>
          <p:cNvSpPr txBox="1"/>
          <p:nvPr>
            <p:ph type="title" idx="4294967295"/>
          </p:nvPr>
        </p:nvSpPr>
        <p:spPr>
          <a:xfrm>
            <a:off x="457200" y="277812"/>
            <a:ext cx="8229600" cy="1139826"/>
          </a:xfrm>
          <a:prstGeom prst="rect">
            <a:avLst/>
          </a:prstGeom>
        </p:spPr>
        <p:txBody>
          <a:bodyPr>
            <a:normAutofit fontScale="100000" lnSpcReduction="0"/>
          </a:bodyPr>
          <a:lstStyle/>
          <a:p>
            <a:pPr>
              <a:defRPr>
                <a:effectLst>
                  <a:outerShdw sx="100000" sy="100000" kx="0" ky="0" algn="b" rotWithShape="0" blurRad="12700" dist="25400" dir="2700000">
                    <a:srgbClr val="FFFFFF"/>
                  </a:outerShdw>
                </a:effectLst>
              </a:defRPr>
            </a:pPr>
          </a:p>
        </p:txBody>
      </p:sp>
      <p:sp>
        <p:nvSpPr>
          <p:cNvPr id="191" name="A successful treatment planning is based on proper identification of the patient's needs, but Devan`s dictum of “ preservation of what remains” should never be overlooked, at any cost."/>
          <p:cNvSpPr txBox="1"/>
          <p:nvPr>
            <p:ph type="body" idx="4294967295"/>
          </p:nvPr>
        </p:nvSpPr>
        <p:spPr>
          <a:xfrm>
            <a:off x="457200" y="1600200"/>
            <a:ext cx="8229600" cy="4530725"/>
          </a:xfrm>
          <a:prstGeom prst="rect">
            <a:avLst/>
          </a:prstGeom>
        </p:spPr>
        <p:txBody>
          <a:bodyPr>
            <a:normAutofit fontScale="100000" lnSpcReduction="0"/>
          </a:bodyPr>
          <a:lstStyle/>
          <a:p>
            <a:pPr>
              <a:buSzTx/>
              <a:buFont typeface="Wingdings"/>
              <a:buNone/>
              <a:defRPr>
                <a:effectLst>
                  <a:outerShdw sx="100000" sy="100000" kx="0" ky="0" algn="b" rotWithShape="0" blurRad="12700" dist="25400" dir="2700000">
                    <a:srgbClr val="010199"/>
                  </a:outerShdw>
                </a:effectLst>
              </a:defRPr>
            </a:pPr>
            <a:r>
              <a:t>   </a:t>
            </a:r>
            <a:r>
              <a:rPr sz="2400">
                <a:solidFill>
                  <a:srgbClr val="FFFFCC"/>
                </a:solidFill>
                <a:effectLst>
                  <a:outerShdw sx="100000" sy="100000" kx="0" ky="0" algn="b" rotWithShape="0" blurRad="12700" dist="25400" dir="2700000">
                    <a:srgbClr val="FFFFFF"/>
                  </a:outerShdw>
                </a:effectLst>
              </a:rPr>
              <a:t>A successful treatment planning is based on proper identification of the patient's needs, but Devan`s dictum of “ preservation of what remains” should never be overlooked, at any cost.</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AKE HOME MESSAGE"/>
          <p:cNvSpPr txBox="1"/>
          <p:nvPr>
            <p:ph type="title" idx="4294967295"/>
          </p:nvPr>
        </p:nvSpPr>
        <p:spPr>
          <a:xfrm>
            <a:off x="747712" y="217487"/>
            <a:ext cx="7766051" cy="1327151"/>
          </a:xfrm>
          <a:prstGeom prst="rect">
            <a:avLst/>
          </a:prstGeom>
        </p:spPr>
        <p:txBody>
          <a:bodyPr>
            <a:normAutofit fontScale="100000" lnSpcReduction="0"/>
          </a:bodyPr>
          <a:lstStyle>
            <a:lvl1pPr>
              <a:defRPr>
                <a:solidFill>
                  <a:srgbClr val="FFC000"/>
                </a:solidFill>
                <a:effectLst>
                  <a:outerShdw sx="100000" sy="100000" kx="0" ky="0" algn="b" rotWithShape="0" blurRad="12700" dist="25400" dir="2700000">
                    <a:srgbClr val="FFFFFF"/>
                  </a:outerShdw>
                </a:effectLst>
                <a:latin typeface="+mn-lt"/>
                <a:ea typeface="+mn-ea"/>
                <a:cs typeface="+mn-cs"/>
                <a:sym typeface="Times New Roman"/>
              </a:defRPr>
            </a:lvl1pPr>
          </a:lstStyle>
          <a:p>
            <a:pPr/>
            <a:r>
              <a:t>TAKE HOME MESSAGE</a:t>
            </a:r>
          </a:p>
        </p:txBody>
      </p:sp>
      <p:sp>
        <p:nvSpPr>
          <p:cNvPr id="194" name="The clinicians who familiarize himself with precision attachments will add a new dimensions to his treatment options…"/>
          <p:cNvSpPr txBox="1"/>
          <p:nvPr>
            <p:ph type="body" idx="4294967295"/>
          </p:nvPr>
        </p:nvSpPr>
        <p:spPr>
          <a:xfrm>
            <a:off x="688975" y="1716087"/>
            <a:ext cx="7766050" cy="3695701"/>
          </a:xfrm>
          <a:prstGeom prst="rect">
            <a:avLst/>
          </a:prstGeom>
        </p:spPr>
        <p:txBody>
          <a:bodyPr>
            <a:normAutofit fontScale="100000" lnSpcReduction="0"/>
          </a:bodyPr>
          <a:lstStyle/>
          <a:p>
            <a:pPr>
              <a:lnSpc>
                <a:spcPct val="150000"/>
              </a:lnSpc>
              <a:spcBef>
                <a:spcPts val="500"/>
              </a:spcBef>
              <a:defRPr sz="2400">
                <a:effectLst>
                  <a:outerShdw sx="100000" sy="100000" kx="0" ky="0" algn="b" rotWithShape="0" blurRad="12700" dist="25400" dir="2700000">
                    <a:srgbClr val="010199"/>
                  </a:outerShdw>
                </a:effectLst>
                <a:latin typeface="+mn-lt"/>
                <a:ea typeface="+mn-ea"/>
                <a:cs typeface="+mn-cs"/>
                <a:sym typeface="Times New Roman"/>
              </a:defRPr>
            </a:pPr>
            <a:r>
              <a:t>The clinicians who familiarize himself with precision attachments will add a new dimensions to his treatment options </a:t>
            </a:r>
          </a:p>
          <a:p>
            <a:pPr>
              <a:lnSpc>
                <a:spcPct val="150000"/>
              </a:lnSpc>
              <a:spcBef>
                <a:spcPts val="500"/>
              </a:spcBef>
              <a:defRPr sz="2400">
                <a:effectLst>
                  <a:outerShdw sx="100000" sy="100000" kx="0" ky="0" algn="b" rotWithShape="0" blurRad="12700" dist="25400" dir="2700000">
                    <a:srgbClr val="010199"/>
                  </a:outerShdw>
                </a:effectLst>
                <a:latin typeface="+mn-lt"/>
                <a:ea typeface="+mn-ea"/>
                <a:cs typeface="+mn-cs"/>
                <a:sym typeface="Times New Roman"/>
              </a:defRPr>
            </a:pPr>
            <a:r>
              <a:t>Proper maintenance and care by the patient and regular follow up decides on the long term success of the attachment and prosthesis. </a:t>
            </a:r>
          </a:p>
        </p:txBody>
      </p:sp>
      <p:sp>
        <p:nvSpPr>
          <p:cNvPr id="195" name="Slide Number"/>
          <p:cNvSpPr txBox="1"/>
          <p:nvPr>
            <p:ph type="sldNum" sz="quarter" idx="4294967295"/>
          </p:nvPr>
        </p:nvSpPr>
        <p:spPr>
          <a:xfrm>
            <a:off x="8441397" y="6248400"/>
            <a:ext cx="245403" cy="2269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FERENCES…"/>
          <p:cNvSpPr txBox="1"/>
          <p:nvPr>
            <p:ph type="body" idx="4294967295"/>
          </p:nvPr>
        </p:nvSpPr>
        <p:spPr>
          <a:xfrm>
            <a:off x="685800" y="228600"/>
            <a:ext cx="8229600" cy="6400800"/>
          </a:xfrm>
          <a:prstGeom prst="rect">
            <a:avLst/>
          </a:prstGeom>
        </p:spPr>
        <p:txBody>
          <a:bodyPr>
            <a:normAutofit fontScale="100000" lnSpcReduction="0"/>
          </a:bodyPr>
          <a:lstStyle/>
          <a:p>
            <a:pPr algn="ctr">
              <a:lnSpc>
                <a:spcPct val="90000"/>
              </a:lnSpc>
              <a:spcBef>
                <a:spcPts val="500"/>
              </a:spcBef>
              <a:buSzTx/>
              <a:buFont typeface="Wingdings"/>
              <a:buNone/>
              <a:defRPr b="1" sz="2400">
                <a:solidFill>
                  <a:srgbClr val="FF66FF"/>
                </a:solidFill>
              </a:defRPr>
            </a:pPr>
            <a:r>
              <a:t>REFERENCES</a:t>
            </a:r>
          </a:p>
          <a:p>
            <a:pPr algn="ctr">
              <a:lnSpc>
                <a:spcPct val="90000"/>
              </a:lnSpc>
              <a:buSzTx/>
              <a:buFont typeface="Wingdings"/>
              <a:buNone/>
              <a:defRPr sz="2400"/>
            </a:pPr>
          </a:p>
          <a:p>
            <a:pPr algn="just">
              <a:lnSpc>
                <a:spcPct val="90000"/>
              </a:lnSpc>
              <a:spcBef>
                <a:spcPts val="400"/>
              </a:spcBef>
              <a:buSzTx/>
              <a:buFont typeface="Wingdings"/>
              <a:buNone/>
              <a:defRPr sz="2000"/>
            </a:pPr>
            <a:r>
              <a:t>1. Contemporary fixed prosthodontics – 3</a:t>
            </a:r>
            <a:r>
              <a:rPr baseline="30000"/>
              <a:t>rd</a:t>
            </a:r>
            <a:r>
              <a:t> edition.  </a:t>
            </a:r>
          </a:p>
          <a:p>
            <a:pPr algn="just">
              <a:lnSpc>
                <a:spcPct val="90000"/>
              </a:lnSpc>
              <a:spcBef>
                <a:spcPts val="400"/>
              </a:spcBef>
              <a:buSzTx/>
              <a:buFont typeface="Wingdings"/>
              <a:buNone/>
              <a:defRPr sz="2000"/>
            </a:pPr>
            <a:r>
              <a:t>						Stephen F.  Rosensteil</a:t>
            </a:r>
          </a:p>
          <a:p>
            <a:pPr algn="just">
              <a:lnSpc>
                <a:spcPct val="90000"/>
              </a:lnSpc>
              <a:spcBef>
                <a:spcPts val="400"/>
              </a:spcBef>
              <a:buSzTx/>
              <a:buFont typeface="Wingdings"/>
              <a:buNone/>
              <a:defRPr sz="2000"/>
            </a:pPr>
            <a:r>
              <a:t>2. Fundamentals of fixed prosthodontics – 3</a:t>
            </a:r>
            <a:r>
              <a:rPr baseline="30000"/>
              <a:t>rd</a:t>
            </a:r>
            <a:r>
              <a:t> edition     </a:t>
            </a:r>
          </a:p>
          <a:p>
            <a:pPr algn="just">
              <a:lnSpc>
                <a:spcPct val="90000"/>
              </a:lnSpc>
              <a:spcBef>
                <a:spcPts val="400"/>
              </a:spcBef>
              <a:buSzTx/>
              <a:buFont typeface="Wingdings"/>
              <a:buNone/>
              <a:defRPr sz="2000"/>
            </a:pPr>
            <a:r>
              <a:t>						Herbert  T. Shilingburg</a:t>
            </a:r>
          </a:p>
          <a:p>
            <a:pPr algn="just">
              <a:lnSpc>
                <a:spcPct val="90000"/>
              </a:lnSpc>
              <a:spcBef>
                <a:spcPts val="400"/>
              </a:spcBef>
              <a:buSzTx/>
              <a:buFont typeface="Wingdings"/>
              <a:buNone/>
              <a:defRPr sz="2000"/>
            </a:pPr>
            <a:r>
              <a:t>3. Tylman’s theory &amp; practice of fixed prosthodontics – 8</a:t>
            </a:r>
            <a:r>
              <a:rPr baseline="30000"/>
              <a:t>th</a:t>
            </a:r>
            <a:r>
              <a:t>  edition, 1989 				      William F. P. Malone, David l. Koth </a:t>
            </a:r>
          </a:p>
          <a:p>
            <a:pPr algn="just">
              <a:lnSpc>
                <a:spcPct val="90000"/>
              </a:lnSpc>
              <a:spcBef>
                <a:spcPts val="400"/>
              </a:spcBef>
              <a:buSzTx/>
              <a:buFont typeface="Wingdings"/>
              <a:buNone/>
              <a:defRPr sz="2000"/>
            </a:pPr>
            <a:r>
              <a:t>4. Planning and making crowns and bridges – 3</a:t>
            </a:r>
            <a:r>
              <a:rPr baseline="30000"/>
              <a:t>rd</a:t>
            </a:r>
            <a:r>
              <a:t> edition 1998</a:t>
            </a:r>
          </a:p>
          <a:p>
            <a:pPr algn="just">
              <a:lnSpc>
                <a:spcPct val="90000"/>
              </a:lnSpc>
              <a:spcBef>
                <a:spcPts val="400"/>
              </a:spcBef>
              <a:buSzTx/>
              <a:buFont typeface="Wingdings"/>
              <a:buNone/>
              <a:defRPr sz="2000"/>
            </a:pPr>
            <a:r>
              <a:t>						Bernard GN Smith</a:t>
            </a:r>
          </a:p>
          <a:p>
            <a:pPr algn="just">
              <a:lnSpc>
                <a:spcPct val="90000"/>
              </a:lnSpc>
              <a:spcBef>
                <a:spcPts val="400"/>
              </a:spcBef>
              <a:buSzTx/>
              <a:buFont typeface="Wingdings"/>
              <a:buNone/>
              <a:defRPr sz="2000"/>
            </a:pPr>
            <a:r>
              <a:t>5. Johnson’s modern practice in fixed prosthodontics – 4</a:t>
            </a:r>
            <a:r>
              <a:rPr baseline="30000"/>
              <a:t>th</a:t>
            </a:r>
            <a:r>
              <a:t> edition 1987</a:t>
            </a:r>
          </a:p>
          <a:p>
            <a:pPr algn="just">
              <a:lnSpc>
                <a:spcPct val="90000"/>
              </a:lnSpc>
              <a:spcBef>
                <a:spcPts val="400"/>
              </a:spcBef>
              <a:buSzTx/>
              <a:buFont typeface="Wingdings"/>
              <a:buNone/>
              <a:defRPr sz="2000"/>
            </a:pPr>
            <a:r>
              <a:t>						Dykema Goodakre, Philips</a:t>
            </a:r>
          </a:p>
          <a:p>
            <a:pPr algn="just">
              <a:lnSpc>
                <a:spcPct val="90000"/>
              </a:lnSpc>
              <a:spcBef>
                <a:spcPts val="400"/>
              </a:spcBef>
              <a:buSzTx/>
              <a:buFont typeface="Wingdings"/>
              <a:buNone/>
              <a:defRPr sz="2000"/>
            </a:pPr>
            <a:r>
              <a:t>6.  Fixed prosthodontics – Keith e. Thayer</a:t>
            </a:r>
          </a:p>
          <a:p>
            <a:pPr algn="just">
              <a:lnSpc>
                <a:spcPct val="90000"/>
              </a:lnSpc>
              <a:buSzTx/>
              <a:buFont typeface="Wingdings"/>
              <a:buNone/>
              <a:defRPr sz="2000"/>
            </a:pPr>
          </a:p>
          <a:p>
            <a:pPr>
              <a:lnSpc>
                <a:spcPct val="90000"/>
              </a:lnSpc>
              <a:spcBef>
                <a:spcPts val="400"/>
              </a:spcBef>
              <a:buSzTx/>
              <a:buFont typeface="Wingdings"/>
              <a:buNone/>
              <a:defRPr sz="2000"/>
            </a:pPr>
            <a:r>
              <a:t>7.  Fixed bridge prosthesis – 2</a:t>
            </a:r>
            <a:r>
              <a:rPr baseline="30000"/>
              <a:t>nd</a:t>
            </a:r>
            <a:r>
              <a:t> edition 1980 </a:t>
            </a:r>
          </a:p>
          <a:p>
            <a:pPr>
              <a:lnSpc>
                <a:spcPct val="90000"/>
              </a:lnSpc>
              <a:spcBef>
                <a:spcPts val="400"/>
              </a:spcBef>
              <a:buSzTx/>
              <a:buFont typeface="Wingdings"/>
              <a:buNone/>
              <a:defRPr sz="2000"/>
            </a:pPr>
            <a:r>
              <a:t>						D.H. Roberts </a:t>
            </a:r>
          </a:p>
          <a:p>
            <a:pPr>
              <a:lnSpc>
                <a:spcPct val="90000"/>
              </a:lnSpc>
              <a:spcBef>
                <a:spcPts val="400"/>
              </a:spcBef>
              <a:buSzTx/>
              <a:buFont typeface="Wingdings"/>
              <a:buNone/>
              <a:defRPr sz="2000"/>
            </a:pPr>
            <a:r>
              <a:t>8.  Inlays, crowns and bridges </a:t>
            </a:r>
          </a:p>
          <a:p>
            <a:pPr>
              <a:lnSpc>
                <a:spcPct val="90000"/>
              </a:lnSpc>
              <a:spcBef>
                <a:spcPts val="400"/>
              </a:spcBef>
              <a:buSzTx/>
              <a:buFont typeface="Wingdings"/>
              <a:buNone/>
              <a:defRPr sz="2000"/>
            </a:pPr>
            <a:r>
              <a:t>				Colin. R. Cowell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QUESTIONS"/>
          <p:cNvSpPr txBox="1"/>
          <p:nvPr>
            <p:ph type="title" idx="4294967295"/>
          </p:nvPr>
        </p:nvSpPr>
        <p:spPr>
          <a:xfrm>
            <a:off x="457200" y="277812"/>
            <a:ext cx="8229600" cy="1139826"/>
          </a:xfrm>
          <a:prstGeom prst="rect">
            <a:avLst/>
          </a:prstGeom>
        </p:spPr>
        <p:txBody>
          <a:bodyPr>
            <a:normAutofit fontScale="100000" lnSpcReduction="0"/>
          </a:bodyPr>
          <a:lstStyle>
            <a:lvl1pPr>
              <a:defRPr>
                <a:effectLst>
                  <a:outerShdw sx="100000" sy="100000" kx="0" ky="0" algn="b" rotWithShape="0" blurRad="12700" dist="25400" dir="2700000">
                    <a:srgbClr val="FFFFFF"/>
                  </a:outerShdw>
                </a:effectLst>
              </a:defRPr>
            </a:lvl1pPr>
          </a:lstStyle>
          <a:p>
            <a:pPr/>
            <a:r>
              <a:t>QUESTIONS</a:t>
            </a:r>
          </a:p>
        </p:txBody>
      </p:sp>
      <p:sp>
        <p:nvSpPr>
          <p:cNvPr id="200" name="DESCRIBE THE METHOD OF CLASSIFYING FIXED BRIDGES.EXPLAIN VRIOUS TYPES OF PONTICS AND THEIR INDICATIONS IN BRIDGES.…"/>
          <p:cNvSpPr txBox="1"/>
          <p:nvPr>
            <p:ph type="body" idx="4294967295"/>
          </p:nvPr>
        </p:nvSpPr>
        <p:spPr>
          <a:xfrm>
            <a:off x="457200" y="1600200"/>
            <a:ext cx="8229600" cy="4530725"/>
          </a:xfrm>
          <a:prstGeom prst="rect">
            <a:avLst/>
          </a:prstGeom>
        </p:spPr>
        <p:txBody>
          <a:bodyPr>
            <a:normAutofit fontScale="100000" lnSpcReduction="0"/>
          </a:bodyPr>
          <a:lstStyle/>
          <a:p>
            <a:pPr marL="342899" indent="-342899">
              <a:defRPr sz="2100">
                <a:effectLst>
                  <a:outerShdw sx="100000" sy="100000" kx="0" ky="0" algn="b" rotWithShape="0" blurRad="12700" dist="25400" dir="2700000">
                    <a:srgbClr val="010199"/>
                  </a:outerShdw>
                </a:effectLst>
              </a:defRPr>
            </a:pPr>
            <a:r>
              <a:t>DESCRIBE THE METHOD OF CLASSIFYING FIXED BRIDGES.EXPLAIN VRIOUS TYPES OF PONTICS AND THEIR INDICATIONS IN BRIDGES.</a:t>
            </a:r>
          </a:p>
          <a:p>
            <a:pPr marL="342899" indent="-342899">
              <a:defRPr sz="2100">
                <a:effectLst>
                  <a:outerShdw sx="100000" sy="100000" kx="0" ky="0" algn="b" rotWithShape="0" blurRad="12700" dist="25400" dir="2700000">
                    <a:srgbClr val="010199"/>
                  </a:outerShdw>
                </a:effectLst>
              </a:defRPr>
            </a:pPr>
            <a:r>
              <a:t>NAME VARIOUS TYPE OF BRDGES.DIAGRAMMATICALLY NAME THE PARTS OF BRIDGES.CLASSIFY RETAINERS.</a:t>
            </a:r>
          </a:p>
          <a:p>
            <a:pPr marL="342899" indent="-342899">
              <a:defRPr sz="2100">
                <a:effectLst>
                  <a:outerShdw sx="100000" sy="100000" kx="0" ky="0" algn="b" rotWithShape="0" blurRad="12700" dist="25400" dir="2700000">
                    <a:srgbClr val="010199"/>
                  </a:outerShdw>
                </a:effectLst>
              </a:defRPr>
            </a:pPr>
            <a:r>
              <a:t>OVATE PONTICS</a:t>
            </a:r>
          </a:p>
          <a:p>
            <a:pPr marL="342899" indent="-342899">
              <a:defRPr sz="2100">
                <a:effectLst>
                  <a:outerShdw sx="100000" sy="100000" kx="0" ky="0" algn="b" rotWithShape="0" blurRad="12700" dist="25400" dir="2700000">
                    <a:srgbClr val="010199"/>
                  </a:outerShdw>
                </a:effectLst>
              </a:defRPr>
            </a:pPr>
            <a:r>
              <a:t>CONNECTOR IN FPD</a:t>
            </a:r>
          </a:p>
          <a:p>
            <a:pPr marL="342899" indent="-342899">
              <a:defRPr sz="2100">
                <a:effectLst>
                  <a:outerShdw sx="100000" sy="100000" kx="0" ky="0" algn="b" rotWithShape="0" blurRad="12700" dist="25400" dir="2700000">
                    <a:srgbClr val="010199"/>
                  </a:outerShdw>
                </a:effectLst>
              </a:defRPr>
            </a:pPr>
            <a:r>
              <a:t>PONTICS DESIGN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hank U"/>
          <p:cNvSpPr txBox="1"/>
          <p:nvPr>
            <p:ph type="body" sz="quarter" idx="4294967295"/>
          </p:nvPr>
        </p:nvSpPr>
        <p:spPr>
          <a:xfrm>
            <a:off x="304800" y="5791200"/>
            <a:ext cx="8382000" cy="762000"/>
          </a:xfrm>
          <a:prstGeom prst="rect">
            <a:avLst/>
          </a:prstGeom>
        </p:spPr>
        <p:txBody>
          <a:bodyPr>
            <a:normAutofit fontScale="100000" lnSpcReduction="0"/>
          </a:bodyPr>
          <a:lstStyle>
            <a:lvl1pPr marL="192023" indent="-192023" algn="ctr" defTabSz="512063">
              <a:lnSpc>
                <a:spcPct val="90000"/>
              </a:lnSpc>
              <a:spcBef>
                <a:spcPts val="1000"/>
              </a:spcBef>
              <a:buSzTx/>
              <a:buFont typeface="Wingdings"/>
              <a:buNone/>
              <a:defRPr sz="4480">
                <a:latin typeface="AdineKirnberg-S"/>
                <a:ea typeface="AdineKirnberg-S"/>
                <a:cs typeface="AdineKirnberg-S"/>
                <a:sym typeface="AdineKirnberg-S"/>
              </a:defRPr>
            </a:lvl1pPr>
          </a:lstStyle>
          <a:p>
            <a:pPr/>
            <a:r>
              <a:t>Thank U</a:t>
            </a:r>
          </a:p>
        </p:txBody>
      </p:sp>
      <p:pic>
        <p:nvPicPr>
          <p:cNvPr id="203" name="anne26" descr="anne26"/>
          <p:cNvPicPr>
            <a:picLocks noChangeAspect="1"/>
          </p:cNvPicPr>
          <p:nvPr/>
        </p:nvPicPr>
        <p:blipFill>
          <a:blip r:embed="rId2">
            <a:extLst/>
          </a:blip>
          <a:stretch>
            <a:fillRect/>
          </a:stretch>
        </p:blipFill>
        <p:spPr>
          <a:xfrm>
            <a:off x="2819400" y="304800"/>
            <a:ext cx="3667125" cy="53673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INTRODUCTION"/>
          <p:cNvSpPr txBox="1"/>
          <p:nvPr>
            <p:ph type="body" sz="quarter" idx="4294967295"/>
          </p:nvPr>
        </p:nvSpPr>
        <p:spPr>
          <a:xfrm>
            <a:off x="457200" y="3048000"/>
            <a:ext cx="8229600" cy="990600"/>
          </a:xfrm>
          <a:prstGeom prst="rect">
            <a:avLst/>
          </a:prstGeom>
        </p:spPr>
        <p:txBody>
          <a:bodyPr>
            <a:normAutofit fontScale="100000" lnSpcReduction="0"/>
          </a:bodyPr>
          <a:lstStyle>
            <a:lvl1pPr algn="ctr">
              <a:buSzTx/>
              <a:buFont typeface="Wingdings"/>
              <a:buNone/>
              <a:defRPr b="1"/>
            </a:lvl1pPr>
          </a:lstStyle>
          <a:p>
            <a:pPr/>
            <a:r>
              <a:t>INTRODUCTION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 name="GENERAL TERMINOLOGY :…"/>
          <p:cNvSpPr txBox="1"/>
          <p:nvPr>
            <p:ph type="body" idx="4294967295"/>
          </p:nvPr>
        </p:nvSpPr>
        <p:spPr>
          <a:xfrm>
            <a:off x="533400" y="533400"/>
            <a:ext cx="8610600" cy="6019800"/>
          </a:xfrm>
          <a:prstGeom prst="rect">
            <a:avLst/>
          </a:prstGeom>
        </p:spPr>
        <p:txBody>
          <a:bodyPr>
            <a:normAutofit fontScale="100000" lnSpcReduction="0"/>
          </a:bodyPr>
          <a:lstStyle/>
          <a:p>
            <a:pPr algn="just">
              <a:lnSpc>
                <a:spcPct val="80000"/>
              </a:lnSpc>
              <a:spcBef>
                <a:spcPts val="400"/>
              </a:spcBef>
              <a:buSzTx/>
              <a:buFont typeface="Wingdings"/>
              <a:buNone/>
              <a:defRPr b="1" sz="2000">
                <a:solidFill>
                  <a:srgbClr val="FF66FF"/>
                </a:solidFill>
              </a:defRPr>
            </a:pPr>
            <a:r>
              <a:t>GENERAL TERMINOLOGY</a:t>
            </a:r>
            <a:r>
              <a:rPr>
                <a:solidFill>
                  <a:srgbClr val="FFFFFF"/>
                </a:solidFill>
              </a:rPr>
              <a:t> :</a:t>
            </a:r>
          </a:p>
          <a:p>
            <a:pPr algn="just">
              <a:lnSpc>
                <a:spcPct val="80000"/>
              </a:lnSpc>
              <a:spcBef>
                <a:spcPts val="400"/>
              </a:spcBef>
              <a:buSzTx/>
              <a:buFont typeface="Wingdings"/>
              <a:buNone/>
              <a:defRPr b="1" sz="2000"/>
            </a:pPr>
            <a:r>
              <a:t> </a:t>
            </a:r>
          </a:p>
          <a:p>
            <a:pPr algn="just">
              <a:lnSpc>
                <a:spcPct val="80000"/>
              </a:lnSpc>
              <a:spcBef>
                <a:spcPts val="400"/>
              </a:spcBef>
              <a:defRPr sz="2000">
                <a:solidFill>
                  <a:schemeClr val="accent1"/>
                </a:solidFill>
              </a:defRPr>
            </a:pPr>
            <a:r>
              <a:t>Fixed partial denture(bridge):</a:t>
            </a:r>
            <a:r>
              <a:rPr>
                <a:solidFill>
                  <a:srgbClr val="FFFFFF"/>
                </a:solidFill>
              </a:rPr>
              <a:t> That is luted or otherwise securely retained to natural teeth, tooth roots and / or dental implant abutments that furnishes the primary support for the prosthesis. </a:t>
            </a:r>
          </a:p>
          <a:p>
            <a:pPr algn="just">
              <a:lnSpc>
                <a:spcPct val="80000"/>
              </a:lnSpc>
              <a:spcBef>
                <a:spcPts val="400"/>
              </a:spcBef>
              <a:buSzTx/>
              <a:buFont typeface="Wingdings"/>
              <a:buNone/>
              <a:defRPr sz="2000"/>
            </a:pPr>
            <a:r>
              <a:t>                                                                       (According to GPT – 8) </a:t>
            </a:r>
          </a:p>
          <a:p>
            <a:pPr>
              <a:lnSpc>
                <a:spcPct val="80000"/>
              </a:lnSpc>
              <a:spcBef>
                <a:spcPts val="400"/>
              </a:spcBef>
              <a:defRPr sz="2000">
                <a:solidFill>
                  <a:schemeClr val="accent1"/>
                </a:solidFill>
              </a:defRPr>
            </a:pPr>
            <a:r>
              <a:t>Fixed Prosthodontics</a:t>
            </a:r>
            <a:r>
              <a:rPr>
                <a:solidFill>
                  <a:srgbClr val="FFFFFF"/>
                </a:solidFill>
              </a:rPr>
              <a:t> : The Branch of prosthodontics concerned with replacement and /or restoration of teeth by artificial substitute that are not readily removed from the mouth.</a:t>
            </a:r>
          </a:p>
          <a:p>
            <a:pPr>
              <a:lnSpc>
                <a:spcPct val="80000"/>
              </a:lnSpc>
              <a:defRPr sz="2000"/>
            </a:pPr>
          </a:p>
          <a:p>
            <a:pPr>
              <a:lnSpc>
                <a:spcPct val="80000"/>
              </a:lnSpc>
              <a:spcBef>
                <a:spcPts val="400"/>
              </a:spcBef>
              <a:defRPr sz="2000">
                <a:solidFill>
                  <a:schemeClr val="accent1"/>
                </a:solidFill>
              </a:defRPr>
            </a:pPr>
            <a:r>
              <a:t>Synonyms :</a:t>
            </a:r>
          </a:p>
          <a:p>
            <a:pPr>
              <a:lnSpc>
                <a:spcPct val="80000"/>
              </a:lnSpc>
              <a:spcBef>
                <a:spcPts val="400"/>
              </a:spcBef>
              <a:buSzTx/>
              <a:buFont typeface="Wingdings"/>
              <a:buNone/>
              <a:defRPr sz="2000"/>
            </a:pPr>
            <a:r>
              <a:t>     Fixed prosthesis</a:t>
            </a:r>
          </a:p>
          <a:p>
            <a:pPr>
              <a:lnSpc>
                <a:spcPct val="80000"/>
              </a:lnSpc>
              <a:spcBef>
                <a:spcPts val="400"/>
              </a:spcBef>
              <a:buSzTx/>
              <a:buFont typeface="Wingdings"/>
              <a:buNone/>
              <a:defRPr sz="2000"/>
            </a:pPr>
            <a:r>
              <a:t>     Fixed – fixed bridge</a:t>
            </a:r>
          </a:p>
          <a:p>
            <a:pPr>
              <a:lnSpc>
                <a:spcPct val="80000"/>
              </a:lnSpc>
              <a:spcBef>
                <a:spcPts val="400"/>
              </a:spcBef>
              <a:buSzTx/>
              <a:buFont typeface="Wingdings"/>
              <a:buNone/>
              <a:defRPr sz="2000"/>
            </a:pPr>
            <a:r>
              <a:t>     Fixed bridge or fixed appliance ( UK)</a:t>
            </a:r>
          </a:p>
          <a:p>
            <a:pPr>
              <a:lnSpc>
                <a:spcPct val="80000"/>
              </a:lnSpc>
              <a:spcBef>
                <a:spcPts val="400"/>
              </a:spcBef>
              <a:buSzTx/>
              <a:buFont typeface="Wingdings"/>
              <a:buNone/>
              <a:defRPr sz="2000"/>
            </a:pPr>
            <a:r>
              <a:t>     Fixed partial denture (USA)</a:t>
            </a:r>
          </a:p>
        </p:txBody>
      </p:sp>
      <p:pic>
        <p:nvPicPr>
          <p:cNvPr id="53" name="image.png" descr="image.png"/>
          <p:cNvPicPr>
            <a:picLocks noChangeAspect="1"/>
          </p:cNvPicPr>
          <p:nvPr/>
        </p:nvPicPr>
        <p:blipFill>
          <a:blip r:embed="rId2">
            <a:extLst/>
          </a:blip>
          <a:stretch>
            <a:fillRect/>
          </a:stretch>
        </p:blipFill>
        <p:spPr>
          <a:xfrm>
            <a:off x="5257800" y="3200400"/>
            <a:ext cx="3581400" cy="30686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GENERAL CONSIDERATIONS IN BRIDGE WORK :…"/>
          <p:cNvSpPr txBox="1"/>
          <p:nvPr>
            <p:ph type="body" idx="4294967295"/>
          </p:nvPr>
        </p:nvSpPr>
        <p:spPr>
          <a:xfrm>
            <a:off x="457200" y="0"/>
            <a:ext cx="8458200" cy="6629400"/>
          </a:xfrm>
          <a:prstGeom prst="rect">
            <a:avLst/>
          </a:prstGeom>
        </p:spPr>
        <p:txBody>
          <a:bodyPr>
            <a:normAutofit fontScale="100000" lnSpcReduction="0"/>
          </a:bodyPr>
          <a:lstStyle/>
          <a:p>
            <a:pPr algn="just">
              <a:spcBef>
                <a:spcPts val="500"/>
              </a:spcBef>
              <a:buSzTx/>
              <a:buFont typeface="Wingdings"/>
              <a:buNone/>
              <a:defRPr b="1" sz="2400">
                <a:solidFill>
                  <a:srgbClr val="FF66FF"/>
                </a:solidFill>
              </a:defRPr>
            </a:pPr>
            <a:r>
              <a:t>GENERAL CONSIDERATIONS IN BRIDGE WORK</a:t>
            </a:r>
            <a:r>
              <a:rPr sz="2000">
                <a:solidFill>
                  <a:srgbClr val="FFFFFF"/>
                </a:solidFill>
              </a:rPr>
              <a:t> : </a:t>
            </a:r>
            <a:endParaRPr sz="2000"/>
          </a:p>
          <a:p>
            <a:pPr algn="just">
              <a:buSzTx/>
              <a:buFont typeface="Wingdings"/>
              <a:buNone/>
              <a:defRPr sz="2000"/>
            </a:pPr>
          </a:p>
          <a:p>
            <a:pPr algn="just">
              <a:spcBef>
                <a:spcPts val="400"/>
              </a:spcBef>
              <a:defRPr b="1" sz="2000">
                <a:solidFill>
                  <a:schemeClr val="accent1"/>
                </a:solidFill>
              </a:defRPr>
            </a:pPr>
            <a:r>
              <a:t>Patient attitude</a:t>
            </a:r>
            <a:r>
              <a:rPr>
                <a:solidFill>
                  <a:srgbClr val="FFFFFF"/>
                </a:solidFill>
              </a:rPr>
              <a:t> : </a:t>
            </a:r>
          </a:p>
          <a:p>
            <a:pPr lvl="1" marL="285750" indent="171450" algn="just">
              <a:spcBef>
                <a:spcPts val="0"/>
              </a:spcBef>
              <a:buSzTx/>
              <a:buFont typeface="Wingdings"/>
              <a:buNone/>
              <a:defRPr sz="1800"/>
            </a:pPr>
            <a:r>
              <a:t>	Different degrees of enthusiasm for fixed and removable prostheses</a:t>
            </a:r>
          </a:p>
          <a:p>
            <a:pPr lvl="1" marL="285750" indent="171450" algn="just">
              <a:spcBef>
                <a:spcPts val="0"/>
              </a:spcBef>
              <a:buSzTx/>
              <a:buFont typeface="Wingdings"/>
              <a:buNone/>
              <a:defRPr sz="1800"/>
            </a:pPr>
            <a:r>
              <a:t>     Procedure</a:t>
            </a:r>
          </a:p>
          <a:p>
            <a:pPr lvl="1" marL="285750" indent="171450" algn="just">
              <a:spcBef>
                <a:spcPts val="0"/>
              </a:spcBef>
              <a:buSzTx/>
              <a:buFont typeface="Wingdings"/>
              <a:buNone/>
              <a:defRPr sz="1800"/>
            </a:pPr>
            <a:r>
              <a:t>     Full cooperation </a:t>
            </a:r>
          </a:p>
          <a:p>
            <a:pPr lvl="1" marL="285750" indent="171450" algn="just">
              <a:spcBef>
                <a:spcPts val="0"/>
              </a:spcBef>
              <a:buSzTx/>
              <a:buFont typeface="Wingdings"/>
              <a:buNone/>
              <a:defRPr sz="1800"/>
            </a:pPr>
          </a:p>
          <a:p>
            <a:pPr algn="just">
              <a:spcBef>
                <a:spcPts val="400"/>
              </a:spcBef>
              <a:defRPr b="1" sz="2000">
                <a:solidFill>
                  <a:schemeClr val="accent1"/>
                </a:solidFill>
              </a:defRPr>
            </a:pPr>
            <a:r>
              <a:t>Oral hygiene</a:t>
            </a:r>
            <a:r>
              <a:rPr>
                <a:solidFill>
                  <a:srgbClr val="FFFFFF"/>
                </a:solidFill>
              </a:rPr>
              <a:t> : </a:t>
            </a:r>
          </a:p>
          <a:p>
            <a:pPr algn="just">
              <a:spcBef>
                <a:spcPts val="400"/>
              </a:spcBef>
              <a:buSzTx/>
              <a:buFont typeface="Wingdings"/>
              <a:buNone/>
              <a:defRPr sz="1800"/>
            </a:pPr>
            <a:r>
              <a:t>	       Poor oral hygiene        recurrent caries </a:t>
            </a:r>
          </a:p>
          <a:p>
            <a:pPr algn="just">
              <a:buSzTx/>
              <a:buFont typeface="Wingdings"/>
              <a:buNone/>
              <a:defRPr b="1" sz="2000"/>
            </a:pPr>
          </a:p>
          <a:p>
            <a:pPr algn="just">
              <a:spcBef>
                <a:spcPts val="400"/>
              </a:spcBef>
              <a:defRPr b="1" sz="2000">
                <a:solidFill>
                  <a:schemeClr val="accent1"/>
                </a:solidFill>
              </a:defRPr>
            </a:pPr>
            <a:r>
              <a:t>Systemic disease</a:t>
            </a:r>
            <a:r>
              <a:rPr>
                <a:solidFill>
                  <a:srgbClr val="FFFFFF"/>
                </a:solidFill>
              </a:rPr>
              <a:t> : </a:t>
            </a:r>
          </a:p>
          <a:p>
            <a:pPr>
              <a:spcBef>
                <a:spcPts val="400"/>
              </a:spcBef>
              <a:buSzTx/>
              <a:buFont typeface="Wingdings"/>
              <a:buNone/>
              <a:defRPr sz="2000"/>
            </a:pPr>
            <a:r>
              <a:t>	       s</a:t>
            </a:r>
            <a:r>
              <a:rPr sz="1800"/>
              <a:t>udden bouts of unconsciousness, or fits,</a:t>
            </a:r>
            <a:endParaRPr sz="1800"/>
          </a:p>
          <a:p>
            <a:pPr>
              <a:spcBef>
                <a:spcPts val="400"/>
              </a:spcBef>
              <a:buSzTx/>
              <a:buFont typeface="Wingdings"/>
              <a:buNone/>
              <a:defRPr sz="2000"/>
            </a:pPr>
            <a:r>
              <a:t>             </a:t>
            </a:r>
            <a:r>
              <a:rPr sz="1800"/>
              <a:t>removable appliance</a:t>
            </a:r>
            <a:endParaRPr sz="1800"/>
          </a:p>
          <a:p>
            <a:pPr>
              <a:spcBef>
                <a:spcPts val="400"/>
              </a:spcBef>
              <a:buSzTx/>
              <a:buFont typeface="Wingdings"/>
              <a:buNone/>
              <a:defRPr sz="1800"/>
            </a:pPr>
            <a:r>
              <a:t>              fixed prosthesis - increased liability to trauma</a:t>
            </a:r>
          </a:p>
          <a:p>
            <a:pPr>
              <a:spcBef>
                <a:spcPts val="400"/>
              </a:spcBef>
              <a:buSzTx/>
              <a:buFont typeface="Wingdings"/>
              <a:buNone/>
              <a:defRPr sz="1800"/>
            </a:pPr>
            <a:r>
              <a:t>              adequate strength and retention </a:t>
            </a:r>
          </a:p>
        </p:txBody>
      </p:sp>
      <p:sp>
        <p:nvSpPr>
          <p:cNvPr id="56" name="Line"/>
          <p:cNvSpPr/>
          <p:nvPr/>
        </p:nvSpPr>
        <p:spPr>
          <a:xfrm>
            <a:off x="3276600" y="3048000"/>
            <a:ext cx="228600" cy="0"/>
          </a:xfrm>
          <a:prstGeom prst="line">
            <a:avLst/>
          </a:prstGeom>
          <a:ln>
            <a:solidFill>
              <a:srgbClr val="FF66FF"/>
            </a:solidFill>
            <a:miter/>
            <a:tailEnd type="triangle"/>
          </a:ln>
        </p:spPr>
        <p:txBody>
          <a:bodyPr lIns="45719" rIns="45719"/>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Occupation :…"/>
          <p:cNvSpPr txBox="1"/>
          <p:nvPr/>
        </p:nvSpPr>
        <p:spPr>
          <a:xfrm>
            <a:off x="655319" y="533400"/>
            <a:ext cx="7376161" cy="44375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400">
                <a:solidFill>
                  <a:schemeClr val="accent1"/>
                </a:solidFill>
                <a:effectLst>
                  <a:outerShdw sx="100000" sy="100000" kx="0" ky="0" algn="b" rotWithShape="0" blurRad="12700" dist="25400" dir="2700000">
                    <a:srgbClr val="FFFFFF"/>
                  </a:outerShdw>
                </a:effectLst>
              </a:defRPr>
            </a:pPr>
            <a:r>
              <a:t>Occupation</a:t>
            </a:r>
            <a:r>
              <a:rPr b="0" sz="2000"/>
              <a:t> </a:t>
            </a:r>
            <a:r>
              <a:rPr b="0" sz="2000">
                <a:solidFill>
                  <a:srgbClr val="FFFFFF"/>
                </a:solidFill>
                <a:effectLst>
                  <a:outerShdw sx="100000" sy="100000" kx="0" ky="0" algn="b" rotWithShape="0" blurRad="12700" dist="25400" dir="2700000">
                    <a:srgbClr val="010199"/>
                  </a:outerShdw>
                </a:effectLst>
              </a:rPr>
              <a:t>: </a:t>
            </a:r>
            <a:endParaRPr sz="2000">
              <a:solidFill>
                <a:srgbClr val="FFFFFF"/>
              </a:solidFill>
              <a:effectLst>
                <a:outerShdw sx="100000" sy="100000" kx="0" ky="0" algn="b" rotWithShape="0" blurRad="12700" dist="25400" dir="2700000">
                  <a:srgbClr val="010199"/>
                </a:outerShdw>
              </a:effectLst>
            </a:endParaRPr>
          </a:p>
          <a:p>
            <a:pPr algn="just">
              <a:defRPr sz="2000">
                <a:solidFill>
                  <a:srgbClr val="FFFFFF"/>
                </a:solidFill>
                <a:effectLst>
                  <a:outerShdw sx="100000" sy="100000" kx="0" ky="0" algn="b" rotWithShape="0" blurRad="12700" dist="25400" dir="2700000">
                    <a:srgbClr val="010199"/>
                  </a:outerShdw>
                </a:effectLst>
              </a:defRPr>
            </a:pPr>
          </a:p>
          <a:p>
            <a:pPr lvl="1" algn="just">
              <a:defRPr sz="2400">
                <a:solidFill>
                  <a:srgbClr val="FFFFFF"/>
                </a:solidFill>
                <a:effectLst>
                  <a:outerShdw sx="100000" sy="100000" kx="0" ky="0" algn="b" rotWithShape="0" blurRad="12700" dist="25400" dir="2700000">
                    <a:srgbClr val="010199"/>
                  </a:outerShdw>
                </a:effectLst>
              </a:defRPr>
            </a:pPr>
            <a:r>
              <a:t>Sports players, wind-instrument’s players</a:t>
            </a:r>
          </a:p>
          <a:p>
            <a:pPr lvl="1" algn="just">
              <a:defRPr sz="2400">
                <a:solidFill>
                  <a:srgbClr val="FFFFFF"/>
                </a:solidFill>
                <a:effectLst>
                  <a:outerShdw sx="100000" sy="100000" kx="0" ky="0" algn="b" rotWithShape="0" blurRad="12700" dist="25400" dir="2700000">
                    <a:srgbClr val="010199"/>
                  </a:outerShdw>
                </a:effectLst>
              </a:defRPr>
            </a:pPr>
            <a:r>
              <a:t>Public speakers and singers - the confidence that   </a:t>
            </a:r>
          </a:p>
          <a:p>
            <a:pPr lvl="1" algn="just">
              <a:defRPr sz="2400">
                <a:solidFill>
                  <a:srgbClr val="FFFFFF"/>
                </a:solidFill>
                <a:effectLst>
                  <a:outerShdw sx="100000" sy="100000" kx="0" ky="0" algn="b" rotWithShape="0" blurRad="12700" dist="25400" dir="2700000">
                    <a:srgbClr val="010199"/>
                  </a:outerShdw>
                </a:effectLst>
              </a:defRPr>
            </a:pPr>
            <a:r>
              <a:t>comes from wearing a bridge.</a:t>
            </a:r>
            <a:r>
              <a:rPr sz="2800">
                <a:latin typeface="+mn-lt"/>
                <a:ea typeface="+mn-ea"/>
                <a:cs typeface="+mn-cs"/>
                <a:sym typeface="Times New Roman"/>
              </a:rPr>
              <a:t> </a:t>
            </a:r>
            <a:endParaRPr>
              <a:latin typeface="+mn-lt"/>
              <a:ea typeface="+mn-ea"/>
              <a:cs typeface="+mn-cs"/>
              <a:sym typeface="Times New Roman"/>
            </a:endParaRPr>
          </a:p>
          <a:p>
            <a:pPr algn="just">
              <a:defRPr b="1" sz="2800">
                <a:solidFill>
                  <a:srgbClr val="FFFFFF"/>
                </a:solidFill>
                <a:latin typeface="+mn-lt"/>
                <a:ea typeface="+mn-ea"/>
                <a:cs typeface="+mn-cs"/>
                <a:sym typeface="Times New Roman"/>
              </a:defRPr>
            </a:pPr>
          </a:p>
          <a:p>
            <a:pPr>
              <a:defRPr b="1" sz="2800">
                <a:solidFill>
                  <a:srgbClr val="FFFFFF"/>
                </a:solidFill>
                <a:latin typeface="+mn-lt"/>
                <a:ea typeface="+mn-ea"/>
                <a:cs typeface="+mn-cs"/>
                <a:sym typeface="Times New Roman"/>
              </a:defRPr>
            </a:pPr>
          </a:p>
          <a:p>
            <a:pPr>
              <a:defRPr b="1" sz="2400">
                <a:solidFill>
                  <a:schemeClr val="accent1"/>
                </a:solidFill>
                <a:effectLst>
                  <a:outerShdw sx="100000" sy="100000" kx="0" ky="0" algn="b" rotWithShape="0" blurRad="12700" dist="25400" dir="2700000">
                    <a:srgbClr val="FFFFFF"/>
                  </a:outerShdw>
                </a:effectLst>
              </a:defRPr>
            </a:pPr>
            <a:r>
              <a:t>Orthodontic considerations</a:t>
            </a:r>
            <a:r>
              <a:rPr>
                <a:solidFill>
                  <a:srgbClr val="FFFFFF"/>
                </a:solidFill>
                <a:effectLst>
                  <a:outerShdw sx="100000" sy="100000" kx="0" ky="0" algn="b" rotWithShape="0" blurRad="12700" dist="25400" dir="2700000">
                    <a:srgbClr val="010199"/>
                  </a:outerShdw>
                </a:effectLst>
              </a:rPr>
              <a:t> :</a:t>
            </a:r>
            <a:endParaRPr>
              <a:solidFill>
                <a:srgbClr val="FFFFFF"/>
              </a:solidFill>
              <a:effectLst>
                <a:outerShdw sx="100000" sy="100000" kx="0" ky="0" algn="b" rotWithShape="0" blurRad="12700" dist="25400" dir="2700000">
                  <a:srgbClr val="010199"/>
                </a:outerShdw>
              </a:effectLst>
            </a:endParaRPr>
          </a:p>
          <a:p>
            <a:pPr>
              <a:defRPr b="1" sz="2400">
                <a:solidFill>
                  <a:srgbClr val="FFFFFF"/>
                </a:solidFill>
                <a:effectLst>
                  <a:outerShdw sx="100000" sy="100000" kx="0" ky="0" algn="b" rotWithShape="0" blurRad="12700" dist="25400" dir="2700000">
                    <a:srgbClr val="010199"/>
                  </a:outerShdw>
                </a:effectLst>
              </a:defRPr>
            </a:pPr>
          </a:p>
          <a:p>
            <a:pPr lvl="1">
              <a:defRPr sz="2400">
                <a:solidFill>
                  <a:srgbClr val="FFFFFF"/>
                </a:solidFill>
                <a:effectLst>
                  <a:outerShdw sx="100000" sy="100000" kx="0" ky="0" algn="b" rotWithShape="0" blurRad="12700" dist="25400" dir="2700000">
                    <a:srgbClr val="010199"/>
                  </a:outerShdw>
                </a:effectLst>
              </a:defRPr>
            </a:pPr>
            <a:r>
              <a:t>Classical example – replacement of lateral incisor after midline diaestmaes closure. </a:t>
            </a:r>
          </a:p>
          <a:p>
            <a:pPr lvl="1">
              <a:defRPr sz="2400">
                <a:solidFill>
                  <a:srgbClr val="FFFFFF"/>
                </a:solidFill>
                <a:effectLst>
                  <a:outerShdw sx="100000" sy="100000" kx="0" ky="0" algn="b" rotWithShape="0" blurRad="12700" dist="25400" dir="2700000">
                    <a:srgbClr val="010199"/>
                  </a:outerShdw>
                </a:effectLst>
              </a:defRPr>
            </a:pPr>
            <a:r>
              <a:t>Young –space maintainer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Periodontal reasons…"/>
          <p:cNvSpPr txBox="1"/>
          <p:nvPr>
            <p:ph type="body" idx="4294967295"/>
          </p:nvPr>
        </p:nvSpPr>
        <p:spPr>
          <a:xfrm>
            <a:off x="457200" y="609600"/>
            <a:ext cx="8686800" cy="6019800"/>
          </a:xfrm>
          <a:prstGeom prst="rect">
            <a:avLst/>
          </a:prstGeom>
        </p:spPr>
        <p:txBody>
          <a:bodyPr>
            <a:normAutofit fontScale="100000" lnSpcReduction="0"/>
          </a:bodyPr>
          <a:lstStyle/>
          <a:p>
            <a:pPr>
              <a:lnSpc>
                <a:spcPct val="90000"/>
              </a:lnSpc>
              <a:spcBef>
                <a:spcPts val="400"/>
              </a:spcBef>
              <a:buSzTx/>
              <a:buFont typeface="Wingdings"/>
              <a:buNone/>
              <a:defRPr sz="2000">
                <a:solidFill>
                  <a:schemeClr val="accent1"/>
                </a:solidFill>
              </a:defRPr>
            </a:pPr>
            <a:r>
              <a:t>Periodontal reasons</a:t>
            </a:r>
          </a:p>
          <a:p>
            <a:pPr>
              <a:lnSpc>
                <a:spcPct val="90000"/>
              </a:lnSpc>
              <a:spcBef>
                <a:spcPts val="400"/>
              </a:spcBef>
              <a:buSzTx/>
              <a:buFont typeface="Wingdings"/>
              <a:buNone/>
              <a:defRPr sz="2000"/>
            </a:pPr>
            <a:r>
              <a:t>    Fixed splint /fixed-fixed bridge</a:t>
            </a:r>
          </a:p>
          <a:p>
            <a:pPr>
              <a:lnSpc>
                <a:spcPct val="90000"/>
              </a:lnSpc>
              <a:spcBef>
                <a:spcPts val="400"/>
              </a:spcBef>
              <a:buSzTx/>
              <a:buFont typeface="Wingdings"/>
              <a:buNone/>
              <a:defRPr sz="2000"/>
            </a:pPr>
            <a:r>
              <a:t>    Prevent drifting</a:t>
            </a:r>
          </a:p>
          <a:p>
            <a:pPr>
              <a:lnSpc>
                <a:spcPct val="90000"/>
              </a:lnSpc>
              <a:spcBef>
                <a:spcPts val="400"/>
              </a:spcBef>
              <a:buSzTx/>
              <a:buFont typeface="Wingdings"/>
              <a:buNone/>
              <a:defRPr sz="2000"/>
            </a:pPr>
            <a:r>
              <a:t>    Long term prognosis</a:t>
            </a:r>
          </a:p>
          <a:p>
            <a:pPr>
              <a:lnSpc>
                <a:spcPct val="90000"/>
              </a:lnSpc>
              <a:spcBef>
                <a:spcPts val="400"/>
              </a:spcBef>
              <a:buSzTx/>
              <a:buFont typeface="Wingdings"/>
              <a:buNone/>
              <a:defRPr sz="2000"/>
            </a:pPr>
            <a:r>
              <a:t>    Forces of mastication</a:t>
            </a:r>
          </a:p>
          <a:p>
            <a:pPr>
              <a:lnSpc>
                <a:spcPct val="90000"/>
              </a:lnSpc>
              <a:spcBef>
                <a:spcPts val="400"/>
              </a:spcBef>
              <a:buSzTx/>
              <a:buFont typeface="Wingdings"/>
              <a:buNone/>
              <a:defRPr sz="2000"/>
            </a:pPr>
            <a:r>
              <a:t>    Avoids over-eruption</a:t>
            </a:r>
          </a:p>
          <a:p>
            <a:pPr>
              <a:lnSpc>
                <a:spcPct val="90000"/>
              </a:lnSpc>
              <a:buSzTx/>
              <a:buFont typeface="Wingdings"/>
              <a:buNone/>
              <a:defRPr sz="2000"/>
            </a:pPr>
          </a:p>
          <a:p>
            <a:pPr>
              <a:lnSpc>
                <a:spcPct val="90000"/>
              </a:lnSpc>
              <a:spcBef>
                <a:spcPts val="400"/>
              </a:spcBef>
              <a:buSzTx/>
              <a:buFont typeface="Wingdings"/>
              <a:buNone/>
              <a:defRPr sz="2000">
                <a:solidFill>
                  <a:schemeClr val="accent1"/>
                </a:solidFill>
              </a:defRPr>
            </a:pPr>
            <a:r>
              <a:t>Speech : </a:t>
            </a:r>
            <a:r>
              <a:rPr>
                <a:solidFill>
                  <a:srgbClr val="FFFFFF"/>
                </a:solidFill>
              </a:rPr>
              <a:t>   correction of speech defect</a:t>
            </a:r>
          </a:p>
          <a:p>
            <a:pPr>
              <a:lnSpc>
                <a:spcPct val="90000"/>
              </a:lnSpc>
              <a:spcBef>
                <a:spcPts val="400"/>
              </a:spcBef>
              <a:buSzTx/>
              <a:buFont typeface="Wingdings"/>
              <a:buNone/>
              <a:defRPr sz="2000"/>
            </a:pPr>
            <a:r>
              <a:t>                   bulk of RPD</a:t>
            </a:r>
          </a:p>
          <a:p>
            <a:pPr>
              <a:lnSpc>
                <a:spcPct val="90000"/>
              </a:lnSpc>
              <a:spcBef>
                <a:spcPts val="400"/>
              </a:spcBef>
              <a:buSzTx/>
              <a:buFont typeface="Wingdings"/>
              <a:buNone/>
              <a:defRPr sz="2000">
                <a:solidFill>
                  <a:schemeClr val="accent1"/>
                </a:solidFill>
              </a:defRPr>
            </a:pPr>
            <a:r>
              <a:t>Function &amp; stability</a:t>
            </a:r>
            <a:r>
              <a:rPr>
                <a:solidFill>
                  <a:srgbClr val="FFFFFF"/>
                </a:solidFill>
              </a:rPr>
              <a:t> : </a:t>
            </a:r>
          </a:p>
          <a:p>
            <a:pPr>
              <a:lnSpc>
                <a:spcPct val="90000"/>
              </a:lnSpc>
              <a:spcBef>
                <a:spcPts val="400"/>
              </a:spcBef>
              <a:buSzTx/>
              <a:buFont typeface="Wingdings"/>
              <a:buNone/>
              <a:defRPr sz="2000"/>
            </a:pPr>
            <a:r>
              <a:t>	psychological benefit</a:t>
            </a:r>
          </a:p>
          <a:p>
            <a:pPr>
              <a:lnSpc>
                <a:spcPct val="90000"/>
              </a:lnSpc>
              <a:spcBef>
                <a:spcPts val="400"/>
              </a:spcBef>
              <a:buSzTx/>
              <a:buFont typeface="Wingdings"/>
              <a:buNone/>
              <a:defRPr sz="2000"/>
            </a:pPr>
            <a:r>
              <a:t>        Forces –&gt; periodontium –&gt; alv bone –&gt; jaw bone</a:t>
            </a:r>
          </a:p>
          <a:p>
            <a:pPr>
              <a:lnSpc>
                <a:spcPct val="90000"/>
              </a:lnSpc>
              <a:spcBef>
                <a:spcPts val="400"/>
              </a:spcBef>
              <a:buSzTx/>
              <a:buFont typeface="Wingdings"/>
              <a:buNone/>
              <a:defRPr sz="2000" u="sng">
                <a:solidFill>
                  <a:srgbClr val="FF66FF"/>
                </a:solidFill>
              </a:defRPr>
            </a:pPr>
            <a:r>
              <a:t>Local indications</a:t>
            </a:r>
          </a:p>
          <a:p>
            <a:pPr>
              <a:lnSpc>
                <a:spcPct val="90000"/>
              </a:lnSpc>
              <a:spcBef>
                <a:spcPts val="400"/>
              </a:spcBef>
              <a:buChar char="•"/>
              <a:defRPr sz="2000"/>
            </a:pPr>
            <a:r>
              <a:t>Teeth suitable for abutment  which require restn.    </a:t>
            </a:r>
          </a:p>
          <a:p>
            <a:pPr>
              <a:lnSpc>
                <a:spcPct val="90000"/>
              </a:lnSpc>
              <a:spcBef>
                <a:spcPts val="400"/>
              </a:spcBef>
              <a:buChar char="•"/>
              <a:defRPr sz="2000"/>
            </a:pPr>
            <a:r>
              <a:t>Lack of space for suitable replacement</a:t>
            </a:r>
          </a:p>
          <a:p>
            <a:pPr>
              <a:lnSpc>
                <a:spcPct val="90000"/>
              </a:lnSpc>
              <a:spcBef>
                <a:spcPts val="400"/>
              </a:spcBef>
              <a:buSzTx/>
              <a:buFont typeface="Wingdings"/>
              <a:buNone/>
              <a:defRPr sz="2000"/>
            </a:pPr>
            <a:r>
              <a:t>    - By reducing the size / altering the shape of crown</a:t>
            </a:r>
          </a:p>
          <a:p>
            <a:pPr>
              <a:lnSpc>
                <a:spcPct val="90000"/>
              </a:lnSpc>
              <a:spcBef>
                <a:spcPts val="400"/>
              </a:spcBef>
              <a:buChar char="•"/>
              <a:defRPr sz="2000"/>
            </a:pPr>
            <a:r>
              <a:t>Tilted teeth- does not fill proximal undercuts</a:t>
            </a:r>
          </a:p>
          <a:p>
            <a:pPr>
              <a:lnSpc>
                <a:spcPct val="90000"/>
              </a:lnSpc>
              <a:spcBef>
                <a:spcPts val="400"/>
              </a:spcBef>
              <a:buSzTx/>
              <a:buFont typeface="Wingdings"/>
              <a:buNone/>
              <a:defRPr sz="2000"/>
            </a:pPr>
            <a:r>
              <a:t>                         food impaction.</a:t>
            </a:r>
          </a:p>
        </p:txBody>
      </p:sp>
      <p:pic>
        <p:nvPicPr>
          <p:cNvPr id="61" name="image.png" descr="image.png"/>
          <p:cNvPicPr>
            <a:picLocks noChangeAspect="1"/>
          </p:cNvPicPr>
          <p:nvPr/>
        </p:nvPicPr>
        <p:blipFill>
          <a:blip r:embed="rId2">
            <a:extLst/>
          </a:blip>
          <a:stretch>
            <a:fillRect/>
          </a:stretch>
        </p:blipFill>
        <p:spPr>
          <a:xfrm>
            <a:off x="6705600" y="2514600"/>
            <a:ext cx="2270125" cy="4038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rbit">
  <a:themeElements>
    <a:clrScheme name="Orbit">
      <a:dk1>
        <a:srgbClr val="000000"/>
      </a:dk1>
      <a:lt1>
        <a:srgbClr val="000000"/>
      </a:lt1>
      <a:dk2>
        <a:srgbClr val="A7A7A7"/>
      </a:dk2>
      <a:lt2>
        <a:srgbClr val="535353"/>
      </a:lt2>
      <a:accent1>
        <a:srgbClr val="3399FF"/>
      </a:accent1>
      <a:accent2>
        <a:srgbClr val="666699"/>
      </a:accent2>
      <a:accent3>
        <a:srgbClr val="9BBB59"/>
      </a:accent3>
      <a:accent4>
        <a:srgbClr val="8064A2"/>
      </a:accent4>
      <a:accent5>
        <a:srgbClr val="4BACC6"/>
      </a:accent5>
      <a:accent6>
        <a:srgbClr val="F79646"/>
      </a:accent6>
      <a:hlink>
        <a:srgbClr val="0000FF"/>
      </a:hlink>
      <a:folHlink>
        <a:srgbClr val="FF00FF"/>
      </a:folHlink>
    </a:clrScheme>
    <a:fontScheme name="Orbit">
      <a:majorFont>
        <a:latin typeface="Helvetica"/>
        <a:ea typeface="Helvetica"/>
        <a:cs typeface="Helvetica"/>
      </a:majorFont>
      <a:minorFont>
        <a:latin typeface="Times New Roman"/>
        <a:ea typeface="Times New Roman"/>
        <a:cs typeface="Times New Roman"/>
      </a:minorFont>
    </a:fontScheme>
    <a:fmtScheme name="Or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bit">
  <a:themeElements>
    <a:clrScheme name="Orbit">
      <a:dk1>
        <a:srgbClr val="000000"/>
      </a:dk1>
      <a:lt1>
        <a:srgbClr val="FFFFFF"/>
      </a:lt1>
      <a:dk2>
        <a:srgbClr val="A7A7A7"/>
      </a:dk2>
      <a:lt2>
        <a:srgbClr val="535353"/>
      </a:lt2>
      <a:accent1>
        <a:srgbClr val="3399FF"/>
      </a:accent1>
      <a:accent2>
        <a:srgbClr val="666699"/>
      </a:accent2>
      <a:accent3>
        <a:srgbClr val="9BBB59"/>
      </a:accent3>
      <a:accent4>
        <a:srgbClr val="8064A2"/>
      </a:accent4>
      <a:accent5>
        <a:srgbClr val="4BACC6"/>
      </a:accent5>
      <a:accent6>
        <a:srgbClr val="F79646"/>
      </a:accent6>
      <a:hlink>
        <a:srgbClr val="0000FF"/>
      </a:hlink>
      <a:folHlink>
        <a:srgbClr val="FF00FF"/>
      </a:folHlink>
    </a:clrScheme>
    <a:fontScheme name="Orbit">
      <a:majorFont>
        <a:latin typeface="Helvetica"/>
        <a:ea typeface="Helvetica"/>
        <a:cs typeface="Helvetica"/>
      </a:majorFont>
      <a:minorFont>
        <a:latin typeface="Times New Roman"/>
        <a:ea typeface="Times New Roman"/>
        <a:cs typeface="Times New Roman"/>
      </a:minorFont>
    </a:fontScheme>
    <a:fmtScheme name="Or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